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5" r:id="rId1"/>
  </p:sldMasterIdLst>
  <p:notesMasterIdLst>
    <p:notesMasterId r:id="rId3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Lst>
  <p:sldSz cx="9144000" cy="5143500" type="screen16x9"/>
  <p:notesSz cx="6858000" cy="9144000"/>
  <p:embeddedFontLst>
    <p:embeddedFont>
      <p:font typeface="Karla" panose="020B0604020202020204" charset="0"/>
      <p:regular r:id="rId35"/>
      <p:bold r:id="rId36"/>
      <p:italic r:id="rId37"/>
      <p:boldItalic r:id="rId38"/>
    </p:embeddedFont>
    <p:embeddedFont>
      <p:font typeface="Montserrat" panose="020B0604020202020204" charset="0"/>
      <p:regular r:id="rId39"/>
      <p:bold r:id="rId40"/>
      <p:italic r:id="rId41"/>
      <p:boldItalic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B051D76-FCE1-43EA-85DA-BF7342854788}">
  <a:tblStyle styleId="{AB051D76-FCE1-43EA-85DA-BF734285478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0" d="100"/>
          <a:sy n="90" d="100"/>
        </p:scale>
        <p:origin x="816"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5.fntdata"/><Relationship Id="rId21" Type="http://schemas.openxmlformats.org/officeDocument/2006/relationships/slide" Target="slides/slide20.xml"/><Relationship Id="rId34" Type="http://schemas.openxmlformats.org/officeDocument/2006/relationships/notesMaster" Target="notesMasters/notesMaster1.xml"/><Relationship Id="rId42" Type="http://schemas.openxmlformats.org/officeDocument/2006/relationships/font" Target="fonts/font8.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3.fntdata"/><Relationship Id="rId40" Type="http://schemas.openxmlformats.org/officeDocument/2006/relationships/font" Target="fonts/font6.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1.fntdata"/><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4.fntdata"/><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font" Target="fonts/font7.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
        <p:cNvGrpSpPr/>
        <p:nvPr/>
      </p:nvGrpSpPr>
      <p:grpSpPr>
        <a:xfrm>
          <a:off x="0" y="0"/>
          <a:ext cx="0" cy="0"/>
          <a:chOff x="0" y="0"/>
          <a:chExt cx="0" cy="0"/>
        </a:xfrm>
      </p:grpSpPr>
      <p:sp>
        <p:nvSpPr>
          <p:cNvPr id="45" name="Google Shape;45;g3fa46f33c3_0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 name="Google Shape;46;g3fa46f33c3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w" sz="3000"/>
              <a:t>Good morning everyone. </a:t>
            </a:r>
            <a:endParaRPr sz="3000"/>
          </a:p>
          <a:p>
            <a:pPr marL="0" lvl="0" indent="0" algn="l" rtl="0">
              <a:spcBef>
                <a:spcPts val="0"/>
              </a:spcBef>
              <a:spcAft>
                <a:spcPts val="0"/>
              </a:spcAft>
              <a:buNone/>
            </a:pPr>
            <a:r>
              <a:rPr lang="iw" sz="3000"/>
              <a:t>My name is Rotem Shitrit, and this is my partner  Elia Amar.</a:t>
            </a:r>
            <a:endParaRPr sz="3000"/>
          </a:p>
          <a:p>
            <a:pPr marL="0" lvl="0" indent="0" algn="l" rtl="0">
              <a:spcBef>
                <a:spcPts val="0"/>
              </a:spcBef>
              <a:spcAft>
                <a:spcPts val="0"/>
              </a:spcAft>
              <a:buNone/>
            </a:pPr>
            <a:r>
              <a:rPr lang="iw" sz="3000"/>
              <a:t>I want to introduce you our project about </a:t>
            </a:r>
            <a:endParaRPr sz="3000"/>
          </a:p>
          <a:p>
            <a:pPr marL="0" lvl="0" indent="0" algn="l" rtl="0">
              <a:spcBef>
                <a:spcPts val="0"/>
              </a:spcBef>
              <a:spcAft>
                <a:spcPts val="0"/>
              </a:spcAft>
              <a:buNone/>
            </a:pPr>
            <a:r>
              <a:rPr lang="iw" sz="3700" b="1">
                <a:solidFill>
                  <a:schemeClr val="dk1"/>
                </a:solidFill>
                <a:latin typeface="Times New Roman"/>
                <a:ea typeface="Times New Roman"/>
                <a:cs typeface="Times New Roman"/>
                <a:sym typeface="Times New Roman"/>
              </a:rPr>
              <a:t>Tracking Plutchik Emotions in Series of TV Shows</a:t>
            </a:r>
            <a:endParaRPr sz="3700">
              <a:solidFill>
                <a:schemeClr val="dk1"/>
              </a:solidFill>
              <a:latin typeface="Times New Roman"/>
              <a:ea typeface="Times New Roman"/>
              <a:cs typeface="Times New Roman"/>
              <a:sym typeface="Times New Roman"/>
            </a:endParaRPr>
          </a:p>
          <a:p>
            <a:pPr marL="0" lvl="0" indent="0" algn="l" rtl="0">
              <a:spcBef>
                <a:spcPts val="0"/>
              </a:spcBef>
              <a:spcAft>
                <a:spcPts val="0"/>
              </a:spcAft>
              <a:buClr>
                <a:schemeClr val="dk1"/>
              </a:buClr>
              <a:buSzPts val="1100"/>
              <a:buFont typeface="Arial"/>
              <a:buNone/>
            </a:pPr>
            <a:r>
              <a:rPr lang="iw" sz="3000">
                <a:solidFill>
                  <a:schemeClr val="dk1"/>
                </a:solidFill>
              </a:rPr>
              <a:t>so what is emotion at all?</a:t>
            </a:r>
            <a:endParaRPr sz="300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3fc4161d16_1_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3fc4161d16_1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iw" sz="3000">
                <a:solidFill>
                  <a:schemeClr val="dk1"/>
                </a:solidFill>
              </a:rPr>
              <a:t>We got 3 million tweets that mentioned game of thrones, were posted during the airing of the seventh season.</a:t>
            </a:r>
            <a:endParaRPr sz="3000">
              <a:solidFill>
                <a:schemeClr val="dk1"/>
              </a:solidFill>
            </a:endParaRPr>
          </a:p>
          <a:p>
            <a:pPr marL="0" lvl="0" indent="0" algn="l" rtl="0">
              <a:spcBef>
                <a:spcPts val="0"/>
              </a:spcBef>
              <a:spcAft>
                <a:spcPts val="0"/>
              </a:spcAft>
              <a:buClr>
                <a:schemeClr val="dk1"/>
              </a:buClr>
              <a:buSzPts val="1100"/>
              <a:buFont typeface="Arial"/>
              <a:buNone/>
            </a:pPr>
            <a:r>
              <a:rPr lang="iw" sz="3000">
                <a:solidFill>
                  <a:schemeClr val="dk1"/>
                </a:solidFill>
              </a:rPr>
              <a:t>We also got the scripts of this season.</a:t>
            </a:r>
            <a:endParaRPr sz="3000">
              <a:solidFill>
                <a:schemeClr val="dk1"/>
              </a:solidFill>
            </a:endParaRPr>
          </a:p>
          <a:p>
            <a:pPr marL="0" lvl="0" indent="0" algn="l" rtl="0">
              <a:spcBef>
                <a:spcPts val="0"/>
              </a:spcBef>
              <a:spcAft>
                <a:spcPts val="0"/>
              </a:spcAft>
              <a:buClr>
                <a:schemeClr val="dk1"/>
              </a:buClr>
              <a:buSzPts val="1100"/>
              <a:buFont typeface="Arial"/>
              <a:buNone/>
            </a:pPr>
            <a:endParaRPr sz="3000">
              <a:solidFill>
                <a:schemeClr val="dk1"/>
              </a:solidFill>
            </a:endParaRPr>
          </a:p>
          <a:p>
            <a:pPr marL="0" lvl="0" indent="0" algn="l" rtl="0">
              <a:spcBef>
                <a:spcPts val="0"/>
              </a:spcBef>
              <a:spcAft>
                <a:spcPts val="0"/>
              </a:spcAft>
              <a:buNone/>
            </a:pPr>
            <a:r>
              <a:rPr lang="iw" sz="3000"/>
              <a:t>We grouped all the tweets by the episodes. </a:t>
            </a:r>
            <a:endParaRPr sz="3000"/>
          </a:p>
          <a:p>
            <a:pPr marL="0" lvl="0" indent="0" algn="l" rtl="0">
              <a:spcBef>
                <a:spcPts val="0"/>
              </a:spcBef>
              <a:spcAft>
                <a:spcPts val="0"/>
              </a:spcAft>
              <a:buNone/>
            </a:pPr>
            <a:r>
              <a:rPr lang="iw" sz="3000"/>
              <a:t>A tweet refers to the last aired episode</a:t>
            </a:r>
            <a:endParaRPr sz="300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5531e1ea66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5531e1ea66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iw" sz="3000">
                <a:solidFill>
                  <a:schemeClr val="dk1"/>
                </a:solidFill>
              </a:rPr>
              <a:t>Before we could analyze the tweets and script lines, we had to clean them first.</a:t>
            </a:r>
            <a:endParaRPr sz="3000">
              <a:solidFill>
                <a:schemeClr val="dk1"/>
              </a:solidFill>
            </a:endParaRPr>
          </a:p>
          <a:p>
            <a:pPr marL="0" lvl="0" indent="0" algn="l" rtl="0">
              <a:spcBef>
                <a:spcPts val="0"/>
              </a:spcBef>
              <a:spcAft>
                <a:spcPts val="0"/>
              </a:spcAft>
              <a:buClr>
                <a:schemeClr val="dk1"/>
              </a:buClr>
              <a:buSzPts val="1100"/>
              <a:buFont typeface="Arial"/>
              <a:buNone/>
            </a:pPr>
            <a:endParaRPr sz="300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5531e1ea66_1_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5531e1ea66_1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w" sz="3000">
                <a:solidFill>
                  <a:schemeClr val="dk1"/>
                </a:solidFill>
              </a:rPr>
              <a:t>After cleaning the data, we broke it to words.</a:t>
            </a:r>
            <a:endParaRPr sz="3000">
              <a:solidFill>
                <a:schemeClr val="dk1"/>
              </a:solidFill>
            </a:endParaRPr>
          </a:p>
          <a:p>
            <a:pPr marL="0" lvl="0" indent="0" algn="l" rtl="0">
              <a:spcBef>
                <a:spcPts val="0"/>
              </a:spcBef>
              <a:spcAft>
                <a:spcPts val="0"/>
              </a:spcAft>
              <a:buNone/>
            </a:pPr>
            <a:r>
              <a:rPr lang="iw" sz="3000">
                <a:solidFill>
                  <a:schemeClr val="dk1"/>
                </a:solidFill>
              </a:rPr>
              <a:t>To score the tweets and script-lines, we used the NRC lexicon, to score each word separately.</a:t>
            </a:r>
            <a:endParaRPr sz="3000">
              <a:solidFill>
                <a:schemeClr val="dk1"/>
              </a:solidFill>
            </a:endParaRPr>
          </a:p>
          <a:p>
            <a:pPr marL="0" lvl="0" indent="0" algn="l" rtl="0">
              <a:spcBef>
                <a:spcPts val="0"/>
              </a:spcBef>
              <a:spcAft>
                <a:spcPts val="0"/>
              </a:spcAft>
              <a:buClr>
                <a:schemeClr val="dk1"/>
              </a:buClr>
              <a:buSzPts val="1100"/>
              <a:buFont typeface="Arial"/>
              <a:buNone/>
            </a:pPr>
            <a:r>
              <a:rPr lang="iw" sz="3000">
                <a:solidFill>
                  <a:schemeClr val="dk1"/>
                </a:solidFill>
              </a:rPr>
              <a:t>Then we summed the words’ values, and normalized them. </a:t>
            </a:r>
            <a:endParaRPr sz="3000">
              <a:solidFill>
                <a:schemeClr val="dk1"/>
              </a:solidFill>
            </a:endParaRPr>
          </a:p>
          <a:p>
            <a:pPr marL="0" lvl="0" indent="0" algn="l" rtl="0">
              <a:spcBef>
                <a:spcPts val="0"/>
              </a:spcBef>
              <a:spcAft>
                <a:spcPts val="0"/>
              </a:spcAft>
              <a:buClr>
                <a:schemeClr val="dk1"/>
              </a:buClr>
              <a:buSzPts val="1100"/>
              <a:buFont typeface="Arial"/>
              <a:buNone/>
            </a:pPr>
            <a:r>
              <a:rPr lang="iw" sz="3000">
                <a:solidFill>
                  <a:schemeClr val="dk1"/>
                </a:solidFill>
              </a:rPr>
              <a:t>Eventually, we had a vector of emotions for each tweet and script-line</a:t>
            </a:r>
            <a:endParaRPr sz="300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54b222ff68_2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54b222ff68_2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iw" sz="3000">
                <a:solidFill>
                  <a:schemeClr val="dk1"/>
                </a:solidFill>
              </a:rPr>
              <a:t>Here we can see actual scores that our system gave to tweets by the end of the analysis. These tweets express joy, which got the highest score.</a:t>
            </a:r>
            <a:endParaRPr sz="3000">
              <a:solidFill>
                <a:schemeClr val="dk1"/>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54b222ff68_1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54b222ff68_1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iw" sz="3000">
                <a:solidFill>
                  <a:schemeClr val="dk1"/>
                </a:solidFill>
              </a:rPr>
              <a:t>That’s another example, of tweets that express anticipation.</a:t>
            </a:r>
            <a:endParaRPr sz="3000">
              <a:solidFill>
                <a:schemeClr val="dk1"/>
              </a:solidFill>
            </a:endParaRPr>
          </a:p>
          <a:p>
            <a:pPr marL="0" lvl="0" indent="0" algn="l" rtl="0">
              <a:spcBef>
                <a:spcPts val="0"/>
              </a:spcBef>
              <a:spcAft>
                <a:spcPts val="0"/>
              </a:spcAft>
              <a:buClr>
                <a:schemeClr val="dk1"/>
              </a:buClr>
              <a:buSzPts val="1100"/>
              <a:buFont typeface="Arial"/>
              <a:buNone/>
            </a:pPr>
            <a:r>
              <a:rPr lang="iw" sz="3000">
                <a:solidFill>
                  <a:schemeClr val="dk1"/>
                </a:solidFill>
              </a:rPr>
              <a:t>These tweets express joy, which got the highest score.</a:t>
            </a:r>
            <a:endParaRPr sz="3000">
              <a:solidFill>
                <a:schemeClr val="dk1"/>
              </a:solidFill>
            </a:endParaRPr>
          </a:p>
          <a:p>
            <a:pPr marL="0" lvl="0" indent="0" algn="l" rtl="0">
              <a:spcBef>
                <a:spcPts val="0"/>
              </a:spcBef>
              <a:spcAft>
                <a:spcPts val="0"/>
              </a:spcAft>
              <a:buClr>
                <a:schemeClr val="dk1"/>
              </a:buClr>
              <a:buSzPts val="1100"/>
              <a:buFont typeface="Arial"/>
              <a:buNone/>
            </a:pPr>
            <a:endParaRPr sz="3000">
              <a:solidFill>
                <a:schemeClr val="dk1"/>
              </a:solidFil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5531e1ea66_1_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5531e1ea66_1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w" sz="3000">
                <a:solidFill>
                  <a:schemeClr val="dk1"/>
                </a:solidFill>
              </a:rPr>
              <a:t>When the user will insert his parameters, only the relevant data will be summed. </a:t>
            </a:r>
            <a:endParaRPr sz="3000">
              <a:solidFill>
                <a:schemeClr val="dk1"/>
              </a:solidFill>
            </a:endParaRPr>
          </a:p>
          <a:p>
            <a:pPr marL="0" lvl="0" indent="0" algn="l" rtl="0">
              <a:spcBef>
                <a:spcPts val="0"/>
              </a:spcBef>
              <a:spcAft>
                <a:spcPts val="0"/>
              </a:spcAft>
              <a:buNone/>
            </a:pPr>
            <a:r>
              <a:rPr lang="iw" sz="3000">
                <a:solidFill>
                  <a:schemeClr val="dk1"/>
                </a:solidFill>
              </a:rPr>
              <a:t>During the summing, we will get two tweets that are close enough to the result.</a:t>
            </a:r>
            <a:endParaRPr sz="3000">
              <a:solidFill>
                <a:schemeClr val="dk1"/>
              </a:solidFill>
            </a:endParaRPr>
          </a:p>
          <a:p>
            <a:pPr marL="0" lvl="0" indent="0" algn="l" rtl="0">
              <a:spcBef>
                <a:spcPts val="0"/>
              </a:spcBef>
              <a:spcAft>
                <a:spcPts val="0"/>
              </a:spcAft>
              <a:buClr>
                <a:schemeClr val="dk1"/>
              </a:buClr>
              <a:buSzPts val="1100"/>
              <a:buFont typeface="Arial"/>
              <a:buNone/>
            </a:pPr>
            <a:r>
              <a:rPr lang="iw" sz="3000">
                <a:solidFill>
                  <a:schemeClr val="dk1"/>
                </a:solidFill>
              </a:rPr>
              <a:t>Finally, we will show the user the relevant analysis result, the prediction and the two tweets that we found in the previous step.</a:t>
            </a:r>
            <a:endParaRPr sz="3000">
              <a:solidFill>
                <a:schemeClr val="dk1"/>
              </a:solidFil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5531e1ea66_1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5531e1ea66_1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w" sz="3000">
                <a:solidFill>
                  <a:schemeClr val="dk1"/>
                </a:solidFill>
              </a:rPr>
              <a:t>When the user will insert his parameters, only the relevant data will be summed. </a:t>
            </a:r>
            <a:endParaRPr sz="3000">
              <a:solidFill>
                <a:schemeClr val="dk1"/>
              </a:solidFill>
            </a:endParaRPr>
          </a:p>
          <a:p>
            <a:pPr marL="0" lvl="0" indent="0" algn="l" rtl="0">
              <a:spcBef>
                <a:spcPts val="0"/>
              </a:spcBef>
              <a:spcAft>
                <a:spcPts val="0"/>
              </a:spcAft>
              <a:buNone/>
            </a:pPr>
            <a:r>
              <a:rPr lang="iw" sz="3000">
                <a:solidFill>
                  <a:schemeClr val="dk1"/>
                </a:solidFill>
              </a:rPr>
              <a:t>During the summing, we will get two tweets that are close enough to the result.</a:t>
            </a:r>
            <a:endParaRPr sz="3000">
              <a:solidFill>
                <a:schemeClr val="dk1"/>
              </a:solidFill>
            </a:endParaRPr>
          </a:p>
          <a:p>
            <a:pPr marL="0" lvl="0" indent="0" algn="l" rtl="0">
              <a:spcBef>
                <a:spcPts val="0"/>
              </a:spcBef>
              <a:spcAft>
                <a:spcPts val="0"/>
              </a:spcAft>
              <a:buClr>
                <a:schemeClr val="dk1"/>
              </a:buClr>
              <a:buSzPts val="1100"/>
              <a:buFont typeface="Arial"/>
              <a:buNone/>
            </a:pPr>
            <a:r>
              <a:rPr lang="iw" sz="3000">
                <a:solidFill>
                  <a:schemeClr val="dk1"/>
                </a:solidFill>
              </a:rPr>
              <a:t>Finally, we will show the user the relevant analysis result, the prediction and the two tweets that we found in the previous step. </a:t>
            </a:r>
            <a:endParaRPr sz="3000">
              <a:solidFill>
                <a:schemeClr val="dk1"/>
              </a:solidFil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5531e1ea66_1_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5531e1ea66_1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marR="88900" lvl="0" indent="-330200" algn="l" rtl="0">
              <a:lnSpc>
                <a:spcPct val="150000"/>
              </a:lnSpc>
              <a:spcBef>
                <a:spcPts val="0"/>
              </a:spcBef>
              <a:spcAft>
                <a:spcPts val="0"/>
              </a:spcAft>
              <a:buClr>
                <a:schemeClr val="dk1"/>
              </a:buClr>
              <a:buSzPts val="1600"/>
              <a:buFont typeface="Times New Roman"/>
              <a:buChar char="●"/>
            </a:pPr>
            <a:r>
              <a:rPr lang="iw" sz="1600">
                <a:solidFill>
                  <a:schemeClr val="dk1"/>
                </a:solidFill>
                <a:latin typeface="Times New Roman"/>
                <a:ea typeface="Times New Roman"/>
                <a:cs typeface="Times New Roman"/>
                <a:sym typeface="Times New Roman"/>
              </a:rPr>
              <a:t>A linear regression model for each emotion</a:t>
            </a:r>
            <a:endParaRPr sz="1600">
              <a:solidFill>
                <a:schemeClr val="dk1"/>
              </a:solidFill>
              <a:latin typeface="Times New Roman"/>
              <a:ea typeface="Times New Roman"/>
              <a:cs typeface="Times New Roman"/>
              <a:sym typeface="Times New Roman"/>
            </a:endParaRPr>
          </a:p>
          <a:p>
            <a:pPr marL="457200" marR="88900" lvl="0" indent="-330200" algn="l" rtl="0">
              <a:lnSpc>
                <a:spcPct val="150000"/>
              </a:lnSpc>
              <a:spcBef>
                <a:spcPts val="0"/>
              </a:spcBef>
              <a:spcAft>
                <a:spcPts val="0"/>
              </a:spcAft>
              <a:buClr>
                <a:schemeClr val="dk1"/>
              </a:buClr>
              <a:buSzPts val="1600"/>
              <a:buFont typeface="Times New Roman"/>
              <a:buChar char="●"/>
            </a:pPr>
            <a:r>
              <a:rPr lang="iw" sz="1600">
                <a:solidFill>
                  <a:schemeClr val="dk1"/>
                </a:solidFill>
                <a:latin typeface="Times New Roman"/>
                <a:ea typeface="Times New Roman"/>
                <a:cs typeface="Times New Roman"/>
                <a:sym typeface="Times New Roman"/>
              </a:rPr>
              <a:t>The words of the lexicon are the criteria of the models</a:t>
            </a:r>
            <a:endParaRPr sz="1600">
              <a:solidFill>
                <a:schemeClr val="dk1"/>
              </a:solidFill>
              <a:latin typeface="Times New Roman"/>
              <a:ea typeface="Times New Roman"/>
              <a:cs typeface="Times New Roman"/>
              <a:sym typeface="Times New Roman"/>
            </a:endParaRPr>
          </a:p>
          <a:p>
            <a:pPr marL="457200" marR="88900" lvl="0" indent="-330200" algn="l" rtl="0">
              <a:lnSpc>
                <a:spcPct val="150000"/>
              </a:lnSpc>
              <a:spcBef>
                <a:spcPts val="0"/>
              </a:spcBef>
              <a:spcAft>
                <a:spcPts val="0"/>
              </a:spcAft>
              <a:buClr>
                <a:schemeClr val="dk1"/>
              </a:buClr>
              <a:buSzPts val="1600"/>
              <a:buFont typeface="Times New Roman"/>
              <a:buChar char="●"/>
            </a:pPr>
            <a:r>
              <a:rPr lang="iw" sz="1600">
                <a:solidFill>
                  <a:schemeClr val="dk1"/>
                </a:solidFill>
                <a:latin typeface="Times New Roman"/>
                <a:ea typeface="Times New Roman"/>
                <a:cs typeface="Times New Roman"/>
                <a:sym typeface="Times New Roman"/>
              </a:rPr>
              <a:t>We build each model 15 times, with changing the minimal requested occurrences for a word to be a criterion</a:t>
            </a:r>
            <a:endParaRPr sz="1600">
              <a:solidFill>
                <a:schemeClr val="dk1"/>
              </a:solidFill>
              <a:latin typeface="Times New Roman"/>
              <a:ea typeface="Times New Roman"/>
              <a:cs typeface="Times New Roman"/>
              <a:sym typeface="Times New Roman"/>
            </a:endParaRPr>
          </a:p>
          <a:p>
            <a:pPr marL="457200" marR="88900" lvl="0" indent="-330200" algn="l" rtl="0">
              <a:lnSpc>
                <a:spcPct val="150000"/>
              </a:lnSpc>
              <a:spcBef>
                <a:spcPts val="0"/>
              </a:spcBef>
              <a:spcAft>
                <a:spcPts val="0"/>
              </a:spcAft>
              <a:buClr>
                <a:schemeClr val="dk1"/>
              </a:buClr>
              <a:buSzPts val="1600"/>
              <a:buFont typeface="Times New Roman"/>
              <a:buChar char="●"/>
            </a:pPr>
            <a:r>
              <a:rPr lang="iw" sz="1600">
                <a:solidFill>
                  <a:schemeClr val="dk1"/>
                </a:solidFill>
                <a:latin typeface="Times New Roman"/>
                <a:ea typeface="Times New Roman"/>
                <a:cs typeface="Times New Roman"/>
                <a:sym typeface="Times New Roman"/>
              </a:rPr>
              <a:t>The model with the minimum mean square error (MMSE) is chosen</a:t>
            </a:r>
            <a:endParaRPr sz="1600">
              <a:solidFill>
                <a:schemeClr val="dk1"/>
              </a:solidFill>
              <a:latin typeface="Times New Roman"/>
              <a:ea typeface="Times New Roman"/>
              <a:cs typeface="Times New Roman"/>
              <a:sym typeface="Times New Roman"/>
            </a:endParaRPr>
          </a:p>
          <a:p>
            <a:pPr marL="0" lvl="0" indent="0" algn="l" rtl="0">
              <a:spcBef>
                <a:spcPts val="0"/>
              </a:spcBef>
              <a:spcAft>
                <a:spcPts val="0"/>
              </a:spcAft>
              <a:buClr>
                <a:schemeClr val="dk1"/>
              </a:buClr>
              <a:buSzPts val="1100"/>
              <a:buFont typeface="Arial"/>
              <a:buNone/>
            </a:pPr>
            <a:endParaRPr sz="1400">
              <a:solidFill>
                <a:schemeClr val="dk1"/>
              </a:solidFil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54b222ff68_1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54b222ff68_1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3000">
              <a:solidFill>
                <a:schemeClr val="dk1"/>
              </a:solidFil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54b222ff68_4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54b222ff68_4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3000">
              <a:solidFill>
                <a:schemeClr val="dk1"/>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5531e1ea66_0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5531e1ea66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w" sz="3000"/>
              <a:t>Emotion is the ability to express a state of mind or body.  </a:t>
            </a:r>
            <a:endParaRPr sz="3000"/>
          </a:p>
          <a:p>
            <a:pPr marL="0" lvl="0" indent="0" algn="l" rtl="0">
              <a:spcBef>
                <a:spcPts val="0"/>
              </a:spcBef>
              <a:spcAft>
                <a:spcPts val="0"/>
              </a:spcAft>
              <a:buNone/>
            </a:pPr>
            <a:r>
              <a:rPr lang="iw" sz="3000"/>
              <a:t>It may be expressed in certain patterns of thought and behavior.</a:t>
            </a:r>
            <a:endParaRPr sz="3000"/>
          </a:p>
          <a:p>
            <a:pPr marL="0" lvl="0" indent="0" algn="l" rtl="0">
              <a:spcBef>
                <a:spcPts val="0"/>
              </a:spcBef>
              <a:spcAft>
                <a:spcPts val="0"/>
              </a:spcAft>
              <a:buNone/>
            </a:pPr>
            <a:r>
              <a:rPr lang="iw" sz="3000"/>
              <a:t>There are several theories about emotions.</a:t>
            </a:r>
            <a:endParaRPr sz="3000"/>
          </a:p>
          <a:p>
            <a:pPr marL="0" lvl="0" indent="0" algn="l" rtl="0">
              <a:spcBef>
                <a:spcPts val="0"/>
              </a:spcBef>
              <a:spcAft>
                <a:spcPts val="0"/>
              </a:spcAft>
              <a:buNone/>
            </a:pPr>
            <a:r>
              <a:rPr lang="iw" sz="3000"/>
              <a:t>one of the most popular of them is Pluchick theory.</a:t>
            </a:r>
            <a:endParaRPr sz="3000"/>
          </a:p>
          <a:p>
            <a:pPr marL="0" lvl="0" indent="0" algn="l" rtl="0">
              <a:spcBef>
                <a:spcPts val="0"/>
              </a:spcBef>
              <a:spcAft>
                <a:spcPts val="0"/>
              </a:spcAft>
              <a:buNone/>
            </a:pPr>
            <a:endParaRPr sz="300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54b222ff68_4_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54b222ff68_4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54b222ff68_4_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54b222ff68_4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g54b222ff68_4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 name="Google Shape;244;g54b222ff68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g54b222ff68_4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 name="Google Shape;251;g54b222ff68_4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3000">
              <a:solidFill>
                <a:schemeClr val="dk1"/>
              </a:solidFill>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g54b222ff68_4_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 name="Google Shape;258;g54b222ff68_4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iw" sz="3000">
                <a:solidFill>
                  <a:schemeClr val="dk1"/>
                </a:solidFill>
              </a:rPr>
              <a:t>Now we gonna show you a demonstration to our algorithm.</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g3fc4161d16_1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4" name="Google Shape;264;g3fc4161d16_1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w" sz="3000"/>
              <a:t>We choose a part of the testing plan to present.</a:t>
            </a:r>
            <a:endParaRPr sz="3000"/>
          </a:p>
          <a:p>
            <a:pPr marL="0" lvl="0" indent="0" algn="l" rtl="0">
              <a:spcBef>
                <a:spcPts val="0"/>
              </a:spcBef>
              <a:spcAft>
                <a:spcPts val="0"/>
              </a:spcAft>
              <a:buNone/>
            </a:pPr>
            <a:r>
              <a:rPr lang="iw" sz="3000"/>
              <a:t>One type of testing is scoring emotions.</a:t>
            </a:r>
            <a:endParaRPr sz="3000"/>
          </a:p>
          <a:p>
            <a:pPr marL="0" lvl="0" indent="0" algn="l" rtl="0">
              <a:spcBef>
                <a:spcPts val="0"/>
              </a:spcBef>
              <a:spcAft>
                <a:spcPts val="0"/>
              </a:spcAft>
              <a:buNone/>
            </a:pPr>
            <a:r>
              <a:rPr lang="iw" sz="3000"/>
              <a:t>for each emotion we tested if the scoring was right.</a:t>
            </a:r>
            <a:endParaRPr sz="3000"/>
          </a:p>
          <a:p>
            <a:pPr marL="0" lvl="0" indent="0" algn="l" rtl="0">
              <a:spcBef>
                <a:spcPts val="0"/>
              </a:spcBef>
              <a:spcAft>
                <a:spcPts val="0"/>
              </a:spcAft>
              <a:buNone/>
            </a:pPr>
            <a:r>
              <a:rPr lang="iw" sz="3000"/>
              <a:t>addition type is cleaning.</a:t>
            </a:r>
            <a:endParaRPr sz="3000"/>
          </a:p>
          <a:p>
            <a:pPr marL="0" lvl="0" indent="0" algn="l" rtl="0">
              <a:spcBef>
                <a:spcPts val="0"/>
              </a:spcBef>
              <a:spcAft>
                <a:spcPts val="0"/>
              </a:spcAft>
              <a:buNone/>
            </a:pPr>
            <a:r>
              <a:rPr lang="iw" sz="3000"/>
              <a:t>In our project we clean tweets and script lines.</a:t>
            </a:r>
            <a:endParaRPr sz="3000"/>
          </a:p>
          <a:p>
            <a:pPr marL="0" lvl="0" indent="0" algn="l" rtl="0">
              <a:spcBef>
                <a:spcPts val="0"/>
              </a:spcBef>
              <a:spcAft>
                <a:spcPts val="0"/>
              </a:spcAft>
              <a:buNone/>
            </a:pPr>
            <a:r>
              <a:rPr lang="iw" sz="3000"/>
              <a:t>We tested if a word convert to it basic form.</a:t>
            </a:r>
            <a:endParaRPr sz="300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3384af9ee6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3384af9ee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300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3fb4ea8946_1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3fb4ea8946_1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w" sz="3000"/>
              <a:t>Our system allows to the manager to upload data file. </a:t>
            </a:r>
            <a:r>
              <a:rPr lang="iw" sz="3000">
                <a:solidFill>
                  <a:schemeClr val="dk1"/>
                </a:solidFill>
              </a:rPr>
              <a:t>It will clean and analyze them by the algorithm Rotem presented. </a:t>
            </a:r>
            <a:r>
              <a:rPr lang="iw" sz="3000"/>
              <a:t>In order to do so, a user will need to login first.</a:t>
            </a:r>
            <a:endParaRPr sz="3000">
              <a:solidFill>
                <a:schemeClr val="dk1"/>
              </a:solidFill>
            </a:endParaRPr>
          </a:p>
          <a:p>
            <a:pPr marL="0" lvl="0" indent="0" algn="l" rtl="0">
              <a:spcBef>
                <a:spcPts val="0"/>
              </a:spcBef>
              <a:spcAft>
                <a:spcPts val="0"/>
              </a:spcAft>
              <a:buNone/>
            </a:pPr>
            <a:endParaRPr sz="3000"/>
          </a:p>
          <a:p>
            <a:pPr marL="0" lvl="0" indent="0" algn="l" rtl="0">
              <a:spcBef>
                <a:spcPts val="0"/>
              </a:spcBef>
              <a:spcAft>
                <a:spcPts val="0"/>
              </a:spcAft>
              <a:buNone/>
            </a:pPr>
            <a:r>
              <a:rPr lang="iw" sz="3000"/>
              <a:t>The System lets any user choose search parameters. The data is summed accordingly. Then the relevant analyzed data is presented to the user.</a:t>
            </a:r>
            <a:endParaRPr sz="300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g3fb4ea8946_1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 name="Google Shape;285;g3fb4ea8946_1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w" sz="3000"/>
              <a:t>These are the entities in the system. We also have others for boundaries and controllers. We don’t have enough time for it all. We can see here the way we save the rank of words, tweets and script-lines.</a:t>
            </a:r>
            <a:endParaRPr sz="300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3fa58c87d2_1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3fa58c87d2_1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w" sz="3000"/>
              <a:t>Thank you very much, if you have any questions, ask please</a:t>
            </a:r>
            <a:endParaRPr sz="300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3faab7fbd2_0_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3faab7fbd2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w" sz="3000"/>
              <a:t>Robert Plutchik claimed that all the emotions we know, are based on 8 main emotions. </a:t>
            </a:r>
            <a:endParaRPr sz="3000"/>
          </a:p>
          <a:p>
            <a:pPr marL="0" lvl="0" indent="0" algn="l" rtl="0">
              <a:spcBef>
                <a:spcPts val="0"/>
              </a:spcBef>
              <a:spcAft>
                <a:spcPts val="0"/>
              </a:spcAft>
              <a:buNone/>
            </a:pPr>
            <a:r>
              <a:rPr lang="iw" sz="3000"/>
              <a:t>The difference between two close emotions is the level of feeling. for example trust and admire.</a:t>
            </a:r>
            <a:endParaRPr sz="3000"/>
          </a:p>
          <a:p>
            <a:pPr marL="0" lvl="0" indent="0" algn="l" rtl="0">
              <a:spcBef>
                <a:spcPts val="0"/>
              </a:spcBef>
              <a:spcAft>
                <a:spcPts val="0"/>
              </a:spcAft>
              <a:buNone/>
            </a:pPr>
            <a:r>
              <a:rPr lang="iw" sz="3000"/>
              <a:t>In addition, emotions can also be mixed, </a:t>
            </a:r>
            <a:endParaRPr sz="3000"/>
          </a:p>
          <a:p>
            <a:pPr marL="0" lvl="0" indent="0" algn="l" rtl="0">
              <a:spcBef>
                <a:spcPts val="0"/>
              </a:spcBef>
              <a:spcAft>
                <a:spcPts val="0"/>
              </a:spcAft>
              <a:buNone/>
            </a:pPr>
            <a:r>
              <a:rPr lang="iw" sz="3000"/>
              <a:t>for example love is a mix of joy and trust</a:t>
            </a:r>
            <a:endParaRPr sz="3000"/>
          </a:p>
          <a:p>
            <a:pPr marL="0" lvl="0" indent="0" algn="l" rtl="0">
              <a:lnSpc>
                <a:spcPct val="110000"/>
              </a:lnSpc>
              <a:spcBef>
                <a:spcPts val="1200"/>
              </a:spcBef>
              <a:spcAft>
                <a:spcPts val="600"/>
              </a:spcAft>
              <a:buClr>
                <a:schemeClr val="dk1"/>
              </a:buClr>
              <a:buSzPts val="1100"/>
              <a:buFont typeface="Arial"/>
              <a:buNone/>
            </a:pPr>
            <a:r>
              <a:rPr lang="iw" sz="3000">
                <a:solidFill>
                  <a:schemeClr val="dk1"/>
                </a:solidFill>
              </a:rPr>
              <a:t>Ok, now we have an emotion model, but how can we analyze emotions?</a:t>
            </a:r>
            <a:endParaRPr sz="300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g3faab7fbd2_0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 name="Google Shape;300;g3faab7fbd2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w" sz="3000"/>
              <a:t>This is the manager functionality in our system.</a:t>
            </a:r>
            <a:endParaRPr sz="3000"/>
          </a:p>
          <a:p>
            <a:pPr marL="0" lvl="0" indent="0" algn="l" rtl="0">
              <a:spcBef>
                <a:spcPts val="0"/>
              </a:spcBef>
              <a:spcAft>
                <a:spcPts val="0"/>
              </a:spcAft>
              <a:buNone/>
            </a:pPr>
            <a:r>
              <a:rPr lang="iw" sz="3000"/>
              <a:t> first the manager have to login to the system which verify that he is actually a manager. </a:t>
            </a:r>
            <a:endParaRPr sz="3000"/>
          </a:p>
          <a:p>
            <a:pPr marL="0" lvl="0" indent="0" algn="l" rtl="0">
              <a:spcBef>
                <a:spcPts val="0"/>
              </a:spcBef>
              <a:spcAft>
                <a:spcPts val="0"/>
              </a:spcAft>
              <a:buNone/>
            </a:pPr>
            <a:r>
              <a:rPr lang="iw" sz="3000"/>
              <a:t>after login, two main  options are presented to him: he can either upload data or logout. </a:t>
            </a:r>
            <a:endParaRPr sz="3000"/>
          </a:p>
          <a:p>
            <a:pPr marL="0" lvl="0" indent="0" algn="l" rtl="0">
              <a:spcBef>
                <a:spcPts val="0"/>
              </a:spcBef>
              <a:spcAft>
                <a:spcPts val="0"/>
              </a:spcAft>
              <a:buNone/>
            </a:pPr>
            <a:r>
              <a:rPr lang="iw" sz="3000"/>
              <a:t>The uploaded data can be either scripts or tweets.</a:t>
            </a:r>
            <a:endParaRPr sz="3000"/>
          </a:p>
          <a:p>
            <a:pPr marL="0" lvl="0" indent="0" algn="l" rtl="0">
              <a:spcBef>
                <a:spcPts val="0"/>
              </a:spcBef>
              <a:spcAft>
                <a:spcPts val="0"/>
              </a:spcAft>
              <a:buNone/>
            </a:pPr>
            <a:r>
              <a:rPr lang="iw" sz="3000"/>
              <a:t>If there is a mismatch regarding file types, an error will show.</a:t>
            </a:r>
            <a:endParaRPr sz="3000"/>
          </a:p>
          <a:p>
            <a:pPr marL="0" lvl="0" indent="0" algn="l" rtl="0">
              <a:spcBef>
                <a:spcPts val="0"/>
              </a:spcBef>
              <a:spcAft>
                <a:spcPts val="0"/>
              </a:spcAft>
              <a:buNone/>
            </a:pPr>
            <a:r>
              <a:rPr lang="iw" sz="3000"/>
              <a:t>If there is a match and validation message was shown, the process of cleaning and analysing data starts.</a:t>
            </a:r>
            <a:endParaRPr sz="300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Google Shape;307;g3fb4ea8946_1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8" name="Google Shape;308;g3fb4ea8946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g3fc4161d16_1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 name="Google Shape;316;g3fc4161d16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3faab7fbd2_0_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3faab7fbd2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0000"/>
              </a:lnSpc>
              <a:spcBef>
                <a:spcPts val="0"/>
              </a:spcBef>
              <a:spcAft>
                <a:spcPts val="0"/>
              </a:spcAft>
              <a:buClr>
                <a:schemeClr val="dk1"/>
              </a:buClr>
              <a:buSzPts val="1100"/>
              <a:buFont typeface="Arial"/>
              <a:buNone/>
            </a:pPr>
            <a:r>
              <a:rPr lang="iw" sz="3000"/>
              <a:t>Using the NRC lexicon, the emotions can be translated to numbers. </a:t>
            </a:r>
            <a:endParaRPr sz="3000"/>
          </a:p>
          <a:p>
            <a:pPr marL="0" lvl="0" indent="0" algn="l" rtl="0">
              <a:lnSpc>
                <a:spcPct val="110000"/>
              </a:lnSpc>
              <a:spcBef>
                <a:spcPts val="0"/>
              </a:spcBef>
              <a:spcAft>
                <a:spcPts val="0"/>
              </a:spcAft>
              <a:buClr>
                <a:schemeClr val="dk1"/>
              </a:buClr>
              <a:buSzPts val="1100"/>
              <a:buFont typeface="Arial"/>
              <a:buNone/>
            </a:pPr>
            <a:r>
              <a:rPr lang="iw" sz="3000"/>
              <a:t>The lexicon connects words to the emotions they reflect, by given them a binary value.</a:t>
            </a:r>
            <a:endParaRPr sz="3000"/>
          </a:p>
          <a:p>
            <a:pPr marL="0" lvl="0" indent="0" algn="l" rtl="0">
              <a:lnSpc>
                <a:spcPct val="110000"/>
              </a:lnSpc>
              <a:spcBef>
                <a:spcPts val="0"/>
              </a:spcBef>
              <a:spcAft>
                <a:spcPts val="0"/>
              </a:spcAft>
              <a:buClr>
                <a:schemeClr val="dk1"/>
              </a:buClr>
              <a:buSzPts val="1100"/>
              <a:buFont typeface="Arial"/>
              <a:buNone/>
            </a:pPr>
            <a:r>
              <a:rPr lang="iw" sz="3000"/>
              <a:t>This connection was made by human decision.</a:t>
            </a:r>
            <a:endParaRPr sz="3000"/>
          </a:p>
          <a:p>
            <a:pPr marL="0" lvl="0" indent="0" algn="l" rtl="0">
              <a:lnSpc>
                <a:spcPct val="110000"/>
              </a:lnSpc>
              <a:spcBef>
                <a:spcPts val="1200"/>
              </a:spcBef>
              <a:spcAft>
                <a:spcPts val="600"/>
              </a:spcAft>
              <a:buClr>
                <a:schemeClr val="dk1"/>
              </a:buClr>
              <a:buSzPts val="1100"/>
              <a:buFont typeface="Arial"/>
              <a:buNone/>
            </a:pPr>
            <a:endParaRPr sz="300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553acc07c3_0_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553acc07c3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w" sz="3000">
                <a:solidFill>
                  <a:schemeClr val="dk1"/>
                </a:solidFill>
              </a:rPr>
              <a:t>So after you know what emotions are, </a:t>
            </a:r>
            <a:endParaRPr sz="3000">
              <a:solidFill>
                <a:schemeClr val="dk1"/>
              </a:solidFill>
            </a:endParaRPr>
          </a:p>
          <a:p>
            <a:pPr marL="0" lvl="0" indent="0" algn="l" rtl="0">
              <a:spcBef>
                <a:spcPts val="0"/>
              </a:spcBef>
              <a:spcAft>
                <a:spcPts val="0"/>
              </a:spcAft>
              <a:buNone/>
            </a:pPr>
            <a:r>
              <a:rPr lang="iw" sz="3000">
                <a:solidFill>
                  <a:schemeClr val="dk1"/>
                </a:solidFill>
              </a:rPr>
              <a:t>now we talk about where can we express them.</a:t>
            </a:r>
            <a:endParaRPr sz="3000">
              <a:solidFill>
                <a:schemeClr val="dk1"/>
              </a:solidFill>
            </a:endParaRPr>
          </a:p>
          <a:p>
            <a:pPr marL="0" lvl="0" indent="0" algn="l" rtl="0">
              <a:spcBef>
                <a:spcPts val="0"/>
              </a:spcBef>
              <a:spcAft>
                <a:spcPts val="0"/>
              </a:spcAft>
              <a:buClr>
                <a:schemeClr val="dk1"/>
              </a:buClr>
              <a:buSzPts val="1100"/>
              <a:buFont typeface="Arial"/>
              <a:buNone/>
            </a:pPr>
            <a:r>
              <a:rPr lang="iw" sz="3000">
                <a:solidFill>
                  <a:schemeClr val="dk1"/>
                </a:solidFill>
              </a:rPr>
              <a:t>Twitter is a social network that does not filters content </a:t>
            </a:r>
            <a:endParaRPr sz="3000">
              <a:solidFill>
                <a:schemeClr val="dk1"/>
              </a:solidFill>
            </a:endParaRPr>
          </a:p>
          <a:p>
            <a:pPr marL="0" lvl="0" indent="0" algn="l" rtl="0">
              <a:spcBef>
                <a:spcPts val="0"/>
              </a:spcBef>
              <a:spcAft>
                <a:spcPts val="0"/>
              </a:spcAft>
              <a:buClr>
                <a:schemeClr val="dk1"/>
              </a:buClr>
              <a:buSzPts val="1100"/>
              <a:buFont typeface="Arial"/>
              <a:buNone/>
            </a:pPr>
            <a:r>
              <a:rPr lang="iw" sz="3000">
                <a:solidFill>
                  <a:schemeClr val="dk1"/>
                </a:solidFill>
              </a:rPr>
              <a:t>and open for everyone and everything, </a:t>
            </a:r>
            <a:endParaRPr sz="3000">
              <a:solidFill>
                <a:schemeClr val="dk1"/>
              </a:solidFill>
            </a:endParaRPr>
          </a:p>
          <a:p>
            <a:pPr marL="0" lvl="0" indent="0" algn="l" rtl="0">
              <a:spcBef>
                <a:spcPts val="0"/>
              </a:spcBef>
              <a:spcAft>
                <a:spcPts val="0"/>
              </a:spcAft>
              <a:buClr>
                <a:schemeClr val="dk1"/>
              </a:buClr>
              <a:buSzPts val="1100"/>
              <a:buFont typeface="Arial"/>
              <a:buNone/>
            </a:pPr>
            <a:r>
              <a:rPr lang="iw" sz="3000">
                <a:solidFill>
                  <a:schemeClr val="dk1"/>
                </a:solidFill>
              </a:rPr>
              <a:t>even for pornography and violence. </a:t>
            </a:r>
            <a:endParaRPr sz="3000">
              <a:solidFill>
                <a:schemeClr val="dk1"/>
              </a:solidFill>
            </a:endParaRPr>
          </a:p>
          <a:p>
            <a:pPr marL="0" lvl="0" indent="0" algn="l" rtl="0">
              <a:spcBef>
                <a:spcPts val="0"/>
              </a:spcBef>
              <a:spcAft>
                <a:spcPts val="0"/>
              </a:spcAft>
              <a:buClr>
                <a:schemeClr val="dk1"/>
              </a:buClr>
              <a:buSzPts val="1100"/>
              <a:buFont typeface="Arial"/>
              <a:buNone/>
            </a:pPr>
            <a:r>
              <a:rPr lang="iw" sz="3000">
                <a:solidFill>
                  <a:schemeClr val="dk1"/>
                </a:solidFill>
              </a:rPr>
              <a:t>Which means it allows users to express themselves </a:t>
            </a:r>
            <a:endParaRPr sz="3000">
              <a:solidFill>
                <a:schemeClr val="dk1"/>
              </a:solidFill>
            </a:endParaRPr>
          </a:p>
          <a:p>
            <a:pPr marL="0" lvl="0" indent="0" algn="l" rtl="0">
              <a:spcBef>
                <a:spcPts val="0"/>
              </a:spcBef>
              <a:spcAft>
                <a:spcPts val="0"/>
              </a:spcAft>
              <a:buClr>
                <a:schemeClr val="dk1"/>
              </a:buClr>
              <a:buSzPts val="1100"/>
              <a:buFont typeface="Arial"/>
              <a:buNone/>
            </a:pPr>
            <a:r>
              <a:rPr lang="iw" sz="3000">
                <a:solidFill>
                  <a:schemeClr val="dk1"/>
                </a:solidFill>
              </a:rPr>
              <a:t>without restrictions.</a:t>
            </a:r>
            <a:endParaRPr sz="3000">
              <a:solidFill>
                <a:schemeClr val="dk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553acc07c3_0_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553acc07c3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w" sz="3000">
                <a:solidFill>
                  <a:schemeClr val="dk1"/>
                </a:solidFill>
              </a:rPr>
              <a:t>The only thing we need is a TV series.</a:t>
            </a:r>
            <a:endParaRPr sz="3000">
              <a:solidFill>
                <a:schemeClr val="dk1"/>
              </a:solidFill>
            </a:endParaRPr>
          </a:p>
          <a:p>
            <a:pPr marL="0" lvl="0" indent="0" algn="l" rtl="0">
              <a:spcBef>
                <a:spcPts val="0"/>
              </a:spcBef>
              <a:spcAft>
                <a:spcPts val="0"/>
              </a:spcAft>
              <a:buNone/>
            </a:pPr>
            <a:r>
              <a:rPr lang="iw" sz="3000">
                <a:solidFill>
                  <a:schemeClr val="dk1"/>
                </a:solidFill>
              </a:rPr>
              <a:t>We assume that you to know what is the most watched TV series of the past decade. </a:t>
            </a:r>
            <a:endParaRPr sz="3000">
              <a:solidFill>
                <a:schemeClr val="dk1"/>
              </a:solidFill>
            </a:endParaRPr>
          </a:p>
          <a:p>
            <a:pPr marL="0" lvl="0" indent="0" algn="l" rtl="0">
              <a:spcBef>
                <a:spcPts val="0"/>
              </a:spcBef>
              <a:spcAft>
                <a:spcPts val="0"/>
              </a:spcAft>
              <a:buNone/>
            </a:pPr>
            <a:r>
              <a:rPr lang="iw" sz="3000">
                <a:solidFill>
                  <a:schemeClr val="dk1"/>
                </a:solidFill>
              </a:rPr>
              <a:t>More than 16 million people watched the last season of Game of Thrones.</a:t>
            </a:r>
            <a:endParaRPr sz="3000">
              <a:solidFill>
                <a:schemeClr val="dk1"/>
              </a:solidFill>
            </a:endParaRPr>
          </a:p>
          <a:p>
            <a:pPr marL="0" lvl="0" indent="0" algn="l" rtl="0">
              <a:spcBef>
                <a:spcPts val="0"/>
              </a:spcBef>
              <a:spcAft>
                <a:spcPts val="0"/>
              </a:spcAft>
              <a:buClr>
                <a:schemeClr val="dk1"/>
              </a:buClr>
              <a:buSzPts val="1100"/>
              <a:buFont typeface="Arial"/>
              <a:buNone/>
            </a:pPr>
            <a:r>
              <a:rPr lang="iw" sz="3000">
                <a:solidFill>
                  <a:schemeClr val="dk1"/>
                </a:solidFill>
              </a:rPr>
              <a:t>We choose this series because it is very dynamic </a:t>
            </a:r>
            <a:endParaRPr sz="3000">
              <a:solidFill>
                <a:schemeClr val="dk1"/>
              </a:solidFill>
            </a:endParaRPr>
          </a:p>
          <a:p>
            <a:pPr marL="0" lvl="0" indent="0" algn="l" rtl="0">
              <a:spcBef>
                <a:spcPts val="0"/>
              </a:spcBef>
              <a:spcAft>
                <a:spcPts val="0"/>
              </a:spcAft>
              <a:buClr>
                <a:schemeClr val="dk1"/>
              </a:buClr>
              <a:buSzPts val="1100"/>
              <a:buFont typeface="Arial"/>
              <a:buNone/>
            </a:pPr>
            <a:r>
              <a:rPr lang="iw" sz="3000">
                <a:solidFill>
                  <a:schemeClr val="dk1"/>
                </a:solidFill>
              </a:rPr>
              <a:t>and full of surprises that arouses our feelings</a:t>
            </a:r>
            <a:endParaRPr sz="3000">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5531e1ea66_0_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5531e1ea66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w" sz="2400"/>
              <a:t>In addition, we decide to predict the emotions of new text. </a:t>
            </a:r>
            <a:endParaRPr sz="2400"/>
          </a:p>
          <a:p>
            <a:pPr marL="0" lvl="0" indent="0" algn="l" rtl="0">
              <a:spcBef>
                <a:spcPts val="0"/>
              </a:spcBef>
              <a:spcAft>
                <a:spcPts val="0"/>
              </a:spcAft>
              <a:buNone/>
            </a:pPr>
            <a:r>
              <a:rPr lang="iw" sz="2400"/>
              <a:t>In order to do that, we need a prediction model.</a:t>
            </a:r>
            <a:endParaRPr sz="2400"/>
          </a:p>
          <a:p>
            <a:pPr marL="0" lvl="0" indent="0" algn="l" rtl="0">
              <a:spcBef>
                <a:spcPts val="0"/>
              </a:spcBef>
              <a:spcAft>
                <a:spcPts val="0"/>
              </a:spcAft>
              <a:buNone/>
            </a:pPr>
            <a:r>
              <a:rPr lang="iw" sz="2400"/>
              <a:t>Linear regression is a simple machine learning method that assumes there is a linear relationship between independent variable(s) and dependent variable. </a:t>
            </a:r>
            <a:endParaRPr sz="2400"/>
          </a:p>
          <a:p>
            <a:pPr marL="0" lvl="0" indent="0" algn="l" rtl="0">
              <a:spcBef>
                <a:spcPts val="0"/>
              </a:spcBef>
              <a:spcAft>
                <a:spcPts val="0"/>
              </a:spcAft>
              <a:buNone/>
            </a:pPr>
            <a:r>
              <a:rPr lang="iw" sz="2400"/>
              <a:t>It is used to predict the value of the dependent variable by mathematical process. </a:t>
            </a:r>
            <a:endParaRPr sz="2400"/>
          </a:p>
          <a:p>
            <a:pPr marL="0" lvl="0" indent="0" algn="l" rtl="0">
              <a:spcBef>
                <a:spcPts val="0"/>
              </a:spcBef>
              <a:spcAft>
                <a:spcPts val="0"/>
              </a:spcAft>
              <a:buNone/>
            </a:pPr>
            <a:r>
              <a:rPr lang="iw" sz="2400"/>
              <a:t>We need to provide to the method one or more independent criteria which we believe have a relationship to the value that we want to predict.</a:t>
            </a:r>
            <a:endParaRPr sz="240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5531e1ea66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5531e1ea66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w" sz="2400">
                <a:solidFill>
                  <a:schemeClr val="dk1"/>
                </a:solidFill>
              </a:rPr>
              <a:t>There are two types of linear regression:</a:t>
            </a:r>
            <a:endParaRPr sz="2400">
              <a:solidFill>
                <a:schemeClr val="dk1"/>
              </a:solidFill>
            </a:endParaRPr>
          </a:p>
          <a:p>
            <a:pPr marL="0" lvl="0" indent="0" algn="l" rtl="0">
              <a:spcBef>
                <a:spcPts val="0"/>
              </a:spcBef>
              <a:spcAft>
                <a:spcPts val="0"/>
              </a:spcAft>
              <a:buNone/>
            </a:pPr>
            <a:r>
              <a:rPr lang="iw" sz="2400">
                <a:solidFill>
                  <a:schemeClr val="dk1"/>
                </a:solidFill>
              </a:rPr>
              <a:t>simple linear regression and multiple linear regression.</a:t>
            </a:r>
            <a:endParaRPr sz="2400">
              <a:solidFill>
                <a:schemeClr val="dk1"/>
              </a:solidFill>
            </a:endParaRPr>
          </a:p>
          <a:p>
            <a:pPr marL="0" lvl="0" indent="0" algn="l" rtl="0">
              <a:spcBef>
                <a:spcPts val="0"/>
              </a:spcBef>
              <a:spcAft>
                <a:spcPts val="0"/>
              </a:spcAft>
              <a:buNone/>
            </a:pPr>
            <a:r>
              <a:rPr lang="iw" sz="2400">
                <a:solidFill>
                  <a:schemeClr val="dk1"/>
                </a:solidFill>
              </a:rPr>
              <a:t>The different between them is the number of criteria.</a:t>
            </a:r>
            <a:endParaRPr sz="2400">
              <a:solidFill>
                <a:schemeClr val="dk1"/>
              </a:solidFill>
            </a:endParaRPr>
          </a:p>
          <a:p>
            <a:pPr marL="0" lvl="0" indent="0" algn="l" rtl="0">
              <a:spcBef>
                <a:spcPts val="0"/>
              </a:spcBef>
              <a:spcAft>
                <a:spcPts val="0"/>
              </a:spcAft>
              <a:buNone/>
            </a:pPr>
            <a:r>
              <a:rPr lang="iw" sz="2400">
                <a:solidFill>
                  <a:schemeClr val="dk1"/>
                </a:solidFill>
              </a:rPr>
              <a:t>for the simple we provide only one criterion, for the multiple more than one. each criterion is an axis. for example:</a:t>
            </a:r>
            <a:endParaRPr sz="2400">
              <a:solidFill>
                <a:schemeClr val="dk1"/>
              </a:solidFill>
            </a:endParaRPr>
          </a:p>
          <a:p>
            <a:pPr marL="0" lvl="0" indent="0" algn="l" rtl="0">
              <a:spcBef>
                <a:spcPts val="0"/>
              </a:spcBef>
              <a:spcAft>
                <a:spcPts val="0"/>
              </a:spcAft>
              <a:buNone/>
            </a:pPr>
            <a:r>
              <a:rPr lang="iw" sz="2400">
                <a:solidFill>
                  <a:schemeClr val="dk1"/>
                </a:solidFill>
              </a:rPr>
              <a:t>In the left image, you can see a simple linear regression. </a:t>
            </a:r>
            <a:endParaRPr sz="2400">
              <a:solidFill>
                <a:schemeClr val="dk1"/>
              </a:solidFill>
            </a:endParaRPr>
          </a:p>
          <a:p>
            <a:pPr marL="0" lvl="0" indent="0" algn="l" rtl="0">
              <a:spcBef>
                <a:spcPts val="0"/>
              </a:spcBef>
              <a:spcAft>
                <a:spcPts val="0"/>
              </a:spcAft>
              <a:buNone/>
            </a:pPr>
            <a:r>
              <a:rPr lang="iw" sz="2400">
                <a:solidFill>
                  <a:schemeClr val="dk1"/>
                </a:solidFill>
              </a:rPr>
              <a:t>it is a 2-dimension graph. The x axis is the criterion and the y axis is the predicted value. </a:t>
            </a:r>
            <a:endParaRPr sz="2400">
              <a:solidFill>
                <a:schemeClr val="dk1"/>
              </a:solidFill>
            </a:endParaRPr>
          </a:p>
          <a:p>
            <a:pPr marL="0" lvl="0" indent="0" algn="l" rtl="0">
              <a:spcBef>
                <a:spcPts val="0"/>
              </a:spcBef>
              <a:spcAft>
                <a:spcPts val="0"/>
              </a:spcAft>
              <a:buNone/>
            </a:pPr>
            <a:r>
              <a:rPr lang="iw" sz="2400">
                <a:solidFill>
                  <a:schemeClr val="dk1"/>
                </a:solidFill>
              </a:rPr>
              <a:t>However, in the right image, you can see a 3D graph. two axises for two criteria and one for the predicted value.</a:t>
            </a:r>
            <a:endParaRPr sz="2400">
              <a:solidFill>
                <a:schemeClr val="dk1"/>
              </a:solidFill>
            </a:endParaRPr>
          </a:p>
          <a:p>
            <a:pPr marL="0" lvl="0" indent="0" algn="l" rtl="0">
              <a:spcBef>
                <a:spcPts val="0"/>
              </a:spcBef>
              <a:spcAft>
                <a:spcPts val="0"/>
              </a:spcAft>
              <a:buClr>
                <a:schemeClr val="dk1"/>
              </a:buClr>
              <a:buSzPts val="1100"/>
              <a:buFont typeface="Arial"/>
              <a:buNone/>
            </a:pPr>
            <a:r>
              <a:rPr lang="iw" sz="2400">
                <a:solidFill>
                  <a:schemeClr val="dk1"/>
                </a:solidFill>
              </a:rPr>
              <a:t>In addition, the linear line (or the hyperplane) determine by the minimum square errors. </a:t>
            </a:r>
            <a:endParaRPr sz="2400">
              <a:solidFill>
                <a:schemeClr val="dk1"/>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3fbb53c86f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3fbb53c86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w" sz="3000">
                <a:solidFill>
                  <a:schemeClr val="dk1"/>
                </a:solidFill>
              </a:rPr>
              <a:t>In our project we have 3 main goals:</a:t>
            </a:r>
            <a:endParaRPr sz="3000">
              <a:solidFill>
                <a:schemeClr val="dk1"/>
              </a:solidFill>
            </a:endParaRPr>
          </a:p>
          <a:p>
            <a:pPr marL="457200" lvl="0" indent="-419100" algn="l" rtl="0">
              <a:spcBef>
                <a:spcPts val="0"/>
              </a:spcBef>
              <a:spcAft>
                <a:spcPts val="0"/>
              </a:spcAft>
              <a:buClr>
                <a:schemeClr val="dk1"/>
              </a:buClr>
              <a:buSzPts val="3000"/>
              <a:buAutoNum type="arabicPeriod"/>
            </a:pPr>
            <a:r>
              <a:rPr lang="iw" sz="3000">
                <a:solidFill>
                  <a:schemeClr val="dk1"/>
                </a:solidFill>
              </a:rPr>
              <a:t>To analyze the audience’s emotions, from the tweets we have. </a:t>
            </a:r>
            <a:endParaRPr sz="3000">
              <a:solidFill>
                <a:schemeClr val="dk1"/>
              </a:solidFill>
            </a:endParaRPr>
          </a:p>
          <a:p>
            <a:pPr marL="457200" lvl="0" indent="-419100" algn="l" rtl="0">
              <a:spcBef>
                <a:spcPts val="0"/>
              </a:spcBef>
              <a:spcAft>
                <a:spcPts val="0"/>
              </a:spcAft>
              <a:buClr>
                <a:schemeClr val="dk1"/>
              </a:buClr>
              <a:buSzPts val="3000"/>
              <a:buAutoNum type="arabicPeriod"/>
            </a:pPr>
            <a:r>
              <a:rPr lang="iw" sz="3000">
                <a:solidFill>
                  <a:schemeClr val="dk1"/>
                </a:solidFill>
              </a:rPr>
              <a:t>Another goal is to predict for new tweets the values of each emotion, using multiple linear regression.</a:t>
            </a:r>
            <a:endParaRPr sz="3000">
              <a:solidFill>
                <a:schemeClr val="dk1"/>
              </a:solidFill>
            </a:endParaRPr>
          </a:p>
          <a:p>
            <a:pPr marL="457200" lvl="0" indent="-419100" algn="l" rtl="0">
              <a:spcBef>
                <a:spcPts val="0"/>
              </a:spcBef>
              <a:spcAft>
                <a:spcPts val="0"/>
              </a:spcAft>
              <a:buClr>
                <a:schemeClr val="dk1"/>
              </a:buClr>
              <a:buSzPts val="3000"/>
              <a:buAutoNum type="arabicPeriod"/>
            </a:pPr>
            <a:r>
              <a:rPr lang="iw" sz="3000">
                <a:solidFill>
                  <a:schemeClr val="dk1"/>
                </a:solidFill>
              </a:rPr>
              <a:t>The last goal is to analyze the scripts of the Game of Thrones, and compare them with the audience emotions from the tweets. </a:t>
            </a:r>
            <a:endParaRPr sz="3000">
              <a:solidFill>
                <a:schemeClr val="dk1"/>
              </a:solidFill>
            </a:endParaRPr>
          </a:p>
          <a:p>
            <a:pPr marL="0" lvl="0" indent="0" algn="l" rtl="0">
              <a:spcBef>
                <a:spcPts val="0"/>
              </a:spcBef>
              <a:spcAft>
                <a:spcPts val="0"/>
              </a:spcAft>
              <a:buNone/>
            </a:pPr>
            <a:r>
              <a:rPr lang="iw" sz="3000">
                <a:solidFill>
                  <a:schemeClr val="dk1"/>
                </a:solidFill>
              </a:rPr>
              <a:t>How we do that?</a:t>
            </a:r>
            <a:endParaRPr sz="3000">
              <a:solidFill>
                <a:schemeClr val="dk1"/>
              </a:solidFill>
            </a:endParaRPr>
          </a:p>
          <a:p>
            <a:pPr marL="0" lvl="0" indent="0" algn="l" rtl="0">
              <a:spcBef>
                <a:spcPts val="0"/>
              </a:spcBef>
              <a:spcAft>
                <a:spcPts val="0"/>
              </a:spcAft>
              <a:buClr>
                <a:schemeClr val="dk1"/>
              </a:buClr>
              <a:buSzPts val="1100"/>
              <a:buFont typeface="Arial"/>
              <a:buNone/>
            </a:pPr>
            <a:endParaRPr sz="3000">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9"/>
        <p:cNvGrpSpPr/>
        <p:nvPr/>
      </p:nvGrpSpPr>
      <p:grpSpPr>
        <a:xfrm>
          <a:off x="0" y="0"/>
          <a:ext cx="0" cy="0"/>
          <a:chOff x="0" y="0"/>
          <a:chExt cx="0" cy="0"/>
        </a:xfrm>
      </p:grpSpPr>
      <p:sp>
        <p:nvSpPr>
          <p:cNvPr id="10" name="Google Shape;10;p2"/>
          <p:cNvSpPr/>
          <p:nvPr/>
        </p:nvSpPr>
        <p:spPr>
          <a:xfrm>
            <a:off x="218925" y="-9675"/>
            <a:ext cx="5276875" cy="5167075"/>
          </a:xfrm>
          <a:custGeom>
            <a:avLst/>
            <a:gdLst/>
            <a:ahLst/>
            <a:cxnLst/>
            <a:rect l="l" t="t" r="r" b="b"/>
            <a:pathLst>
              <a:path w="211075" h="206683" extrusionOk="0">
                <a:moveTo>
                  <a:pt x="387" y="0"/>
                </a:moveTo>
                <a:lnTo>
                  <a:pt x="0" y="206683"/>
                </a:lnTo>
                <a:lnTo>
                  <a:pt x="211075" y="206545"/>
                </a:lnTo>
                <a:lnTo>
                  <a:pt x="155812" y="301"/>
                </a:lnTo>
                <a:close/>
              </a:path>
            </a:pathLst>
          </a:custGeom>
          <a:solidFill>
            <a:srgbClr val="000000">
              <a:alpha val="7310"/>
            </a:srgbClr>
          </a:solidFill>
          <a:ln>
            <a:noFill/>
          </a:ln>
        </p:spPr>
      </p:sp>
      <p:sp>
        <p:nvSpPr>
          <p:cNvPr id="11" name="Google Shape;11;p2"/>
          <p:cNvSpPr/>
          <p:nvPr/>
        </p:nvSpPr>
        <p:spPr>
          <a:xfrm>
            <a:off x="-9675" y="-9675"/>
            <a:ext cx="5276875" cy="5167075"/>
          </a:xfrm>
          <a:custGeom>
            <a:avLst/>
            <a:gdLst/>
            <a:ahLst/>
            <a:cxnLst/>
            <a:rect l="l" t="t" r="r" b="b"/>
            <a:pathLst>
              <a:path w="211075" h="206683" extrusionOk="0">
                <a:moveTo>
                  <a:pt x="387" y="0"/>
                </a:moveTo>
                <a:lnTo>
                  <a:pt x="0" y="206683"/>
                </a:lnTo>
                <a:lnTo>
                  <a:pt x="211075" y="206545"/>
                </a:lnTo>
                <a:lnTo>
                  <a:pt x="155812" y="301"/>
                </a:lnTo>
                <a:close/>
              </a:path>
            </a:pathLst>
          </a:custGeom>
          <a:solidFill>
            <a:srgbClr val="FFFFFF"/>
          </a:solidFill>
          <a:ln>
            <a:noFill/>
          </a:ln>
        </p:spPr>
      </p:sp>
      <p:pic>
        <p:nvPicPr>
          <p:cNvPr id="12" name="Google Shape;12;p2"/>
          <p:cNvPicPr preferRelativeResize="0"/>
          <p:nvPr/>
        </p:nvPicPr>
        <p:blipFill>
          <a:blip r:embed="rId2">
            <a:alphaModFix/>
          </a:blip>
          <a:stretch>
            <a:fillRect/>
          </a:stretch>
        </p:blipFill>
        <p:spPr>
          <a:xfrm flipH="1">
            <a:off x="6524952" y="2103413"/>
            <a:ext cx="1038148" cy="936675"/>
          </a:xfrm>
          <a:prstGeom prst="rect">
            <a:avLst/>
          </a:prstGeom>
          <a:noFill/>
          <a:ln>
            <a:noFill/>
          </a:ln>
        </p:spPr>
      </p:pic>
      <p:sp>
        <p:nvSpPr>
          <p:cNvPr id="13" name="Google Shape;13;p2" descr="write something here"/>
          <p:cNvSpPr txBox="1"/>
          <p:nvPr/>
        </p:nvSpPr>
        <p:spPr>
          <a:xfrm>
            <a:off x="772825" y="0"/>
            <a:ext cx="2829300" cy="514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0" b="0">
              <a:latin typeface="Times New Roman"/>
              <a:ea typeface="Times New Roman"/>
              <a:cs typeface="Times New Roman"/>
              <a:sym typeface="Times New Roman"/>
            </a:endParaRPr>
          </a:p>
        </p:txBody>
      </p:sp>
      <p:sp>
        <p:nvSpPr>
          <p:cNvPr id="14" name="Google Shape;14;p2"/>
          <p:cNvSpPr txBox="1"/>
          <p:nvPr/>
        </p:nvSpPr>
        <p:spPr>
          <a:xfrm>
            <a:off x="772825" y="0"/>
            <a:ext cx="2829300" cy="514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0" b="0">
              <a:latin typeface="Times New Roman"/>
              <a:ea typeface="Times New Roman"/>
              <a:cs typeface="Times New Roman"/>
              <a:sym typeface="Times New Roman"/>
            </a:endParaRPr>
          </a:p>
        </p:txBody>
      </p:sp>
      <p:sp>
        <p:nvSpPr>
          <p:cNvPr id="15" name="Google Shape;15;p2"/>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lvl1pPr lvl="0" rtl="0">
              <a:buNone/>
              <a:defRPr>
                <a:solidFill>
                  <a:srgbClr val="000000"/>
                </a:solidFill>
              </a:defRPr>
            </a:lvl1pPr>
            <a:lvl2pPr lvl="1" rtl="0">
              <a:buNone/>
              <a:defRPr>
                <a:solidFill>
                  <a:srgbClr val="000000"/>
                </a:solidFill>
              </a:defRPr>
            </a:lvl2pPr>
            <a:lvl3pPr lvl="2" rtl="0">
              <a:buNone/>
              <a:defRPr>
                <a:solidFill>
                  <a:srgbClr val="000000"/>
                </a:solidFill>
              </a:defRPr>
            </a:lvl3pPr>
            <a:lvl4pPr lvl="3" rtl="0">
              <a:buNone/>
              <a:defRPr>
                <a:solidFill>
                  <a:srgbClr val="000000"/>
                </a:solidFill>
              </a:defRPr>
            </a:lvl4pPr>
            <a:lvl5pPr lvl="4" rtl="0">
              <a:buNone/>
              <a:defRPr>
                <a:solidFill>
                  <a:srgbClr val="000000"/>
                </a:solidFill>
              </a:defRPr>
            </a:lvl5pPr>
            <a:lvl6pPr lvl="5" rtl="0">
              <a:buNone/>
              <a:defRPr>
                <a:solidFill>
                  <a:srgbClr val="000000"/>
                </a:solidFill>
              </a:defRPr>
            </a:lvl6pPr>
            <a:lvl7pPr lvl="6" rtl="0">
              <a:buNone/>
              <a:defRPr>
                <a:solidFill>
                  <a:srgbClr val="000000"/>
                </a:solidFill>
              </a:defRPr>
            </a:lvl7pPr>
            <a:lvl8pPr lvl="7" rtl="0">
              <a:buNone/>
              <a:defRPr>
                <a:solidFill>
                  <a:srgbClr val="000000"/>
                </a:solidFill>
              </a:defRPr>
            </a:lvl8pPr>
            <a:lvl9pPr lvl="8" rtl="0">
              <a:buNone/>
              <a:defRPr>
                <a:solidFill>
                  <a:srgbClr val="000000"/>
                </a:solidFill>
              </a:defRPr>
            </a:lvl9pPr>
          </a:lstStyle>
          <a:p>
            <a:pPr marL="0" lvl="0" indent="0" algn="r" rtl="0">
              <a:spcBef>
                <a:spcPts val="0"/>
              </a:spcBef>
              <a:spcAft>
                <a:spcPts val="0"/>
              </a:spcAft>
              <a:buNone/>
            </a:pPr>
            <a:fld id="{00000000-1234-1234-1234-123412341234}" type="slidenum">
              <a:rPr lang="iw"/>
              <a:t>‹#›</a:t>
            </a:fld>
            <a:endParaRPr/>
          </a:p>
        </p:txBody>
      </p:sp>
    </p:spTree>
  </p:cSld>
  <p:clrMapOvr>
    <a:masterClrMapping/>
  </p:clrMapOvr>
  <p:extLst>
    <p:ext uri="{DCECCB84-F9BA-43D5-87BE-67443E8EF086}">
      <p15:sldGuideLst xmlns:p15="http://schemas.microsoft.com/office/powerpoint/2012/main">
        <p15:guide id="1" orient="horz" pos="1620">
          <p15:clr>
            <a:srgbClr val="F9AD4C"/>
          </p15:clr>
        </p15:guide>
        <p15:guide id="2" pos="2880">
          <p15:clr>
            <a:srgbClr val="F9AD4C"/>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Half">
  <p:cSld name="TITLE_1_1">
    <p:spTree>
      <p:nvGrpSpPr>
        <p:cNvPr id="1" name="Shape 16"/>
        <p:cNvGrpSpPr/>
        <p:nvPr/>
      </p:nvGrpSpPr>
      <p:grpSpPr>
        <a:xfrm>
          <a:off x="0" y="0"/>
          <a:ext cx="0" cy="0"/>
          <a:chOff x="0" y="0"/>
          <a:chExt cx="0" cy="0"/>
        </a:xfrm>
      </p:grpSpPr>
      <p:sp>
        <p:nvSpPr>
          <p:cNvPr id="17" name="Google Shape;17;p3"/>
          <p:cNvSpPr/>
          <p:nvPr/>
        </p:nvSpPr>
        <p:spPr>
          <a:xfrm>
            <a:off x="218925" y="-9675"/>
            <a:ext cx="5276875" cy="5167075"/>
          </a:xfrm>
          <a:custGeom>
            <a:avLst/>
            <a:gdLst/>
            <a:ahLst/>
            <a:cxnLst/>
            <a:rect l="l" t="t" r="r" b="b"/>
            <a:pathLst>
              <a:path w="211075" h="206683" extrusionOk="0">
                <a:moveTo>
                  <a:pt x="387" y="0"/>
                </a:moveTo>
                <a:lnTo>
                  <a:pt x="0" y="206683"/>
                </a:lnTo>
                <a:lnTo>
                  <a:pt x="211075" y="206545"/>
                </a:lnTo>
                <a:lnTo>
                  <a:pt x="155812" y="301"/>
                </a:lnTo>
                <a:close/>
              </a:path>
            </a:pathLst>
          </a:custGeom>
          <a:solidFill>
            <a:srgbClr val="000000">
              <a:alpha val="7310"/>
            </a:srgbClr>
          </a:solidFill>
          <a:ln>
            <a:noFill/>
          </a:ln>
        </p:spPr>
      </p:sp>
      <p:sp>
        <p:nvSpPr>
          <p:cNvPr id="18" name="Google Shape;18;p3"/>
          <p:cNvSpPr/>
          <p:nvPr/>
        </p:nvSpPr>
        <p:spPr>
          <a:xfrm>
            <a:off x="-9675" y="-9675"/>
            <a:ext cx="5276875" cy="5167075"/>
          </a:xfrm>
          <a:custGeom>
            <a:avLst/>
            <a:gdLst/>
            <a:ahLst/>
            <a:cxnLst/>
            <a:rect l="l" t="t" r="r" b="b"/>
            <a:pathLst>
              <a:path w="211075" h="206683" extrusionOk="0">
                <a:moveTo>
                  <a:pt x="387" y="0"/>
                </a:moveTo>
                <a:lnTo>
                  <a:pt x="0" y="206683"/>
                </a:lnTo>
                <a:lnTo>
                  <a:pt x="211075" y="206545"/>
                </a:lnTo>
                <a:lnTo>
                  <a:pt x="155812" y="301"/>
                </a:lnTo>
                <a:close/>
              </a:path>
            </a:pathLst>
          </a:custGeom>
          <a:solidFill>
            <a:srgbClr val="FFFFFF"/>
          </a:solidFill>
          <a:ln>
            <a:noFill/>
          </a:ln>
        </p:spPr>
      </p:sp>
      <p:sp>
        <p:nvSpPr>
          <p:cNvPr id="19" name="Google Shape;19;p3" descr="write something here"/>
          <p:cNvSpPr txBox="1"/>
          <p:nvPr/>
        </p:nvSpPr>
        <p:spPr>
          <a:xfrm>
            <a:off x="772825" y="0"/>
            <a:ext cx="2829300" cy="514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0" b="0">
              <a:latin typeface="Times New Roman"/>
              <a:ea typeface="Times New Roman"/>
              <a:cs typeface="Times New Roman"/>
              <a:sym typeface="Times New Roman"/>
            </a:endParaRPr>
          </a:p>
        </p:txBody>
      </p:sp>
      <p:sp>
        <p:nvSpPr>
          <p:cNvPr id="20" name="Google Shape;20;p3"/>
          <p:cNvSpPr txBox="1"/>
          <p:nvPr/>
        </p:nvSpPr>
        <p:spPr>
          <a:xfrm>
            <a:off x="772825" y="0"/>
            <a:ext cx="2829300" cy="514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0" b="0">
              <a:latin typeface="Times New Roman"/>
              <a:ea typeface="Times New Roman"/>
              <a:cs typeface="Times New Roman"/>
              <a:sym typeface="Times New Roman"/>
            </a:endParaRPr>
          </a:p>
        </p:txBody>
      </p:sp>
      <p:sp>
        <p:nvSpPr>
          <p:cNvPr id="21" name="Google Shape;21;p3"/>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lvl1pPr lvl="0" rtl="0">
              <a:buNone/>
              <a:defRPr>
                <a:solidFill>
                  <a:srgbClr val="000000"/>
                </a:solidFill>
              </a:defRPr>
            </a:lvl1pPr>
            <a:lvl2pPr lvl="1" rtl="0">
              <a:buNone/>
              <a:defRPr>
                <a:solidFill>
                  <a:srgbClr val="000000"/>
                </a:solidFill>
              </a:defRPr>
            </a:lvl2pPr>
            <a:lvl3pPr lvl="2" rtl="0">
              <a:buNone/>
              <a:defRPr>
                <a:solidFill>
                  <a:srgbClr val="000000"/>
                </a:solidFill>
              </a:defRPr>
            </a:lvl3pPr>
            <a:lvl4pPr lvl="3" rtl="0">
              <a:buNone/>
              <a:defRPr>
                <a:solidFill>
                  <a:srgbClr val="000000"/>
                </a:solidFill>
              </a:defRPr>
            </a:lvl4pPr>
            <a:lvl5pPr lvl="4" rtl="0">
              <a:buNone/>
              <a:defRPr>
                <a:solidFill>
                  <a:srgbClr val="000000"/>
                </a:solidFill>
              </a:defRPr>
            </a:lvl5pPr>
            <a:lvl6pPr lvl="5" rtl="0">
              <a:buNone/>
              <a:defRPr>
                <a:solidFill>
                  <a:srgbClr val="000000"/>
                </a:solidFill>
              </a:defRPr>
            </a:lvl6pPr>
            <a:lvl7pPr lvl="6" rtl="0">
              <a:buNone/>
              <a:defRPr>
                <a:solidFill>
                  <a:srgbClr val="000000"/>
                </a:solidFill>
              </a:defRPr>
            </a:lvl7pPr>
            <a:lvl8pPr lvl="7" rtl="0">
              <a:buNone/>
              <a:defRPr>
                <a:solidFill>
                  <a:srgbClr val="000000"/>
                </a:solidFill>
              </a:defRPr>
            </a:lvl8pPr>
            <a:lvl9pPr lvl="8" rtl="0">
              <a:buNone/>
              <a:defRPr>
                <a:solidFill>
                  <a:srgbClr val="000000"/>
                </a:solidFill>
              </a:defRPr>
            </a:lvl9pPr>
          </a:lstStyle>
          <a:p>
            <a:pPr marL="0" lvl="0" indent="0" algn="r" rtl="0">
              <a:spcBef>
                <a:spcPts val="0"/>
              </a:spcBef>
              <a:spcAft>
                <a:spcPts val="0"/>
              </a:spcAft>
              <a:buNone/>
            </a:pPr>
            <a:fld id="{00000000-1234-1234-1234-123412341234}" type="slidenum">
              <a:rPr lang="iw"/>
              <a:t>‹#›</a:t>
            </a:fld>
            <a:endParaRPr/>
          </a:p>
        </p:txBody>
      </p:sp>
    </p:spTree>
  </p:cSld>
  <p:clrMapOvr>
    <a:masterClrMapping/>
  </p:clrMapOvr>
  <p:extLst>
    <p:ext uri="{DCECCB84-F9BA-43D5-87BE-67443E8EF086}">
      <p15:sldGuideLst xmlns:p15="http://schemas.microsoft.com/office/powerpoint/2012/main">
        <p15:guide id="1" orient="horz" pos="1620">
          <p15:clr>
            <a:srgbClr val="F9AD4C"/>
          </p15:clr>
        </p15:guide>
        <p15:guide id="2" pos="2880">
          <p15:clr>
            <a:srgbClr val="F9AD4C"/>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big image">
  <p:cSld name="TITLE_1_2_1">
    <p:spTree>
      <p:nvGrpSpPr>
        <p:cNvPr id="1" name="Shape 22"/>
        <p:cNvGrpSpPr/>
        <p:nvPr/>
      </p:nvGrpSpPr>
      <p:grpSpPr>
        <a:xfrm>
          <a:off x="0" y="0"/>
          <a:ext cx="0" cy="0"/>
          <a:chOff x="0" y="0"/>
          <a:chExt cx="0" cy="0"/>
        </a:xfrm>
      </p:grpSpPr>
      <p:sp>
        <p:nvSpPr>
          <p:cNvPr id="23" name="Google Shape;23;p4"/>
          <p:cNvSpPr/>
          <p:nvPr/>
        </p:nvSpPr>
        <p:spPr>
          <a:xfrm>
            <a:off x="209250" y="-9675"/>
            <a:ext cx="3076750" cy="5167075"/>
          </a:xfrm>
          <a:custGeom>
            <a:avLst/>
            <a:gdLst/>
            <a:ahLst/>
            <a:cxnLst/>
            <a:rect l="l" t="t" r="r" b="b"/>
            <a:pathLst>
              <a:path w="123070" h="206683" extrusionOk="0">
                <a:moveTo>
                  <a:pt x="0" y="0"/>
                </a:moveTo>
                <a:lnTo>
                  <a:pt x="0" y="206683"/>
                </a:lnTo>
                <a:lnTo>
                  <a:pt x="123070" y="206545"/>
                </a:lnTo>
                <a:lnTo>
                  <a:pt x="67807" y="301"/>
                </a:lnTo>
                <a:close/>
              </a:path>
            </a:pathLst>
          </a:custGeom>
          <a:solidFill>
            <a:srgbClr val="000000">
              <a:alpha val="7310"/>
            </a:srgbClr>
          </a:solidFill>
          <a:ln>
            <a:noFill/>
          </a:ln>
        </p:spPr>
      </p:sp>
      <p:sp>
        <p:nvSpPr>
          <p:cNvPr id="24" name="Google Shape;24;p4"/>
          <p:cNvSpPr/>
          <p:nvPr/>
        </p:nvSpPr>
        <p:spPr>
          <a:xfrm>
            <a:off x="-19350" y="-9675"/>
            <a:ext cx="3076750" cy="5167075"/>
          </a:xfrm>
          <a:custGeom>
            <a:avLst/>
            <a:gdLst/>
            <a:ahLst/>
            <a:cxnLst/>
            <a:rect l="l" t="t" r="r" b="b"/>
            <a:pathLst>
              <a:path w="123070" h="206683" extrusionOk="0">
                <a:moveTo>
                  <a:pt x="0" y="0"/>
                </a:moveTo>
                <a:lnTo>
                  <a:pt x="0" y="206683"/>
                </a:lnTo>
                <a:lnTo>
                  <a:pt x="123070" y="206545"/>
                </a:lnTo>
                <a:lnTo>
                  <a:pt x="67807" y="301"/>
                </a:lnTo>
                <a:close/>
              </a:path>
            </a:pathLst>
          </a:custGeom>
          <a:solidFill>
            <a:srgbClr val="FFFFFF"/>
          </a:solidFill>
          <a:ln>
            <a:noFill/>
          </a:ln>
        </p:spPr>
      </p:sp>
      <p:sp>
        <p:nvSpPr>
          <p:cNvPr id="25" name="Google Shape;25;p4"/>
          <p:cNvSpPr txBox="1">
            <a:spLocks noGrp="1"/>
          </p:cNvSpPr>
          <p:nvPr>
            <p:ph type="title"/>
          </p:nvPr>
        </p:nvSpPr>
        <p:spPr>
          <a:xfrm>
            <a:off x="609704" y="4116875"/>
            <a:ext cx="1609800" cy="485700"/>
          </a:xfrm>
          <a:prstGeom prst="rect">
            <a:avLst/>
          </a:prstGeom>
        </p:spPr>
        <p:txBody>
          <a:bodyPr spcFirstLastPara="1" wrap="square" lIns="91425" tIns="91425" rIns="91425" bIns="91425" anchor="b" anchorCtr="0"/>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
        <p:nvSpPr>
          <p:cNvPr id="26" name="Google Shape;26;p4"/>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lvl1pPr lvl="0">
              <a:buNone/>
              <a:defRPr>
                <a:solidFill>
                  <a:srgbClr val="000000"/>
                </a:solidFill>
              </a:defRPr>
            </a:lvl1pPr>
            <a:lvl2pPr lvl="1">
              <a:buNone/>
              <a:defRPr>
                <a:solidFill>
                  <a:srgbClr val="000000"/>
                </a:solidFill>
              </a:defRPr>
            </a:lvl2pPr>
            <a:lvl3pPr lvl="2">
              <a:buNone/>
              <a:defRPr>
                <a:solidFill>
                  <a:srgbClr val="000000"/>
                </a:solidFill>
              </a:defRPr>
            </a:lvl3pPr>
            <a:lvl4pPr lvl="3">
              <a:buNone/>
              <a:defRPr>
                <a:solidFill>
                  <a:srgbClr val="000000"/>
                </a:solidFill>
              </a:defRPr>
            </a:lvl4pPr>
            <a:lvl5pPr lvl="4">
              <a:buNone/>
              <a:defRPr>
                <a:solidFill>
                  <a:srgbClr val="000000"/>
                </a:solidFill>
              </a:defRPr>
            </a:lvl5pPr>
            <a:lvl6pPr lvl="5">
              <a:buNone/>
              <a:defRPr>
                <a:solidFill>
                  <a:srgbClr val="000000"/>
                </a:solidFill>
              </a:defRPr>
            </a:lvl6pPr>
            <a:lvl7pPr lvl="6">
              <a:buNone/>
              <a:defRPr>
                <a:solidFill>
                  <a:srgbClr val="000000"/>
                </a:solidFill>
              </a:defRPr>
            </a:lvl7pPr>
            <a:lvl8pPr lvl="7">
              <a:buNone/>
              <a:defRPr>
                <a:solidFill>
                  <a:srgbClr val="000000"/>
                </a:solidFill>
              </a:defRPr>
            </a:lvl8pPr>
            <a:lvl9pPr lvl="8">
              <a:buNone/>
              <a:defRPr>
                <a:solidFill>
                  <a:srgbClr val="000000"/>
                </a:solidFill>
              </a:defRPr>
            </a:lvl9pPr>
          </a:lstStyle>
          <a:p>
            <a:pPr marL="0" lvl="0" indent="0" algn="r" rtl="0">
              <a:spcBef>
                <a:spcPts val="0"/>
              </a:spcBef>
              <a:spcAft>
                <a:spcPts val="0"/>
              </a:spcAft>
              <a:buNone/>
            </a:pPr>
            <a:fld id="{00000000-1234-1234-1234-123412341234}" type="slidenum">
              <a:rPr lang="iw"/>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7"/>
        <p:cNvGrpSpPr/>
        <p:nvPr/>
      </p:nvGrpSpPr>
      <p:grpSpPr>
        <a:xfrm>
          <a:off x="0" y="0"/>
          <a:ext cx="0" cy="0"/>
          <a:chOff x="0" y="0"/>
          <a:chExt cx="0" cy="0"/>
        </a:xfrm>
      </p:grpSpPr>
      <p:sp>
        <p:nvSpPr>
          <p:cNvPr id="28" name="Google Shape;28;p5"/>
          <p:cNvSpPr/>
          <p:nvPr/>
        </p:nvSpPr>
        <p:spPr>
          <a:xfrm>
            <a:off x="228600" y="-10437"/>
            <a:ext cx="8229315" cy="5164387"/>
          </a:xfrm>
          <a:custGeom>
            <a:avLst/>
            <a:gdLst/>
            <a:ahLst/>
            <a:cxnLst/>
            <a:rect l="l" t="t" r="r" b="b"/>
            <a:pathLst>
              <a:path w="328450" h="206122" extrusionOk="0">
                <a:moveTo>
                  <a:pt x="0" y="0"/>
                </a:moveTo>
                <a:lnTo>
                  <a:pt x="0" y="206122"/>
                </a:lnTo>
                <a:lnTo>
                  <a:pt x="328450" y="206122"/>
                </a:lnTo>
                <a:lnTo>
                  <a:pt x="273309" y="331"/>
                </a:lnTo>
                <a:close/>
              </a:path>
            </a:pathLst>
          </a:custGeom>
          <a:solidFill>
            <a:srgbClr val="000000">
              <a:alpha val="7310"/>
            </a:srgbClr>
          </a:solidFill>
          <a:ln>
            <a:noFill/>
          </a:ln>
        </p:spPr>
      </p:sp>
      <p:sp>
        <p:nvSpPr>
          <p:cNvPr id="29" name="Google Shape;29;p5"/>
          <p:cNvSpPr/>
          <p:nvPr/>
        </p:nvSpPr>
        <p:spPr>
          <a:xfrm>
            <a:off x="0" y="-10437"/>
            <a:ext cx="8229315" cy="5164387"/>
          </a:xfrm>
          <a:custGeom>
            <a:avLst/>
            <a:gdLst/>
            <a:ahLst/>
            <a:cxnLst/>
            <a:rect l="l" t="t" r="r" b="b"/>
            <a:pathLst>
              <a:path w="328450" h="206122" extrusionOk="0">
                <a:moveTo>
                  <a:pt x="0" y="0"/>
                </a:moveTo>
                <a:lnTo>
                  <a:pt x="0" y="206122"/>
                </a:lnTo>
                <a:lnTo>
                  <a:pt x="328450" y="206122"/>
                </a:lnTo>
                <a:lnTo>
                  <a:pt x="273309" y="331"/>
                </a:lnTo>
                <a:close/>
              </a:path>
            </a:pathLst>
          </a:custGeom>
          <a:solidFill>
            <a:srgbClr val="FFFFFF"/>
          </a:solidFill>
          <a:ln>
            <a:noFill/>
          </a:ln>
        </p:spPr>
      </p:sp>
      <p:sp>
        <p:nvSpPr>
          <p:cNvPr id="30" name="Google Shape;30;p5"/>
          <p:cNvSpPr txBox="1">
            <a:spLocks noGrp="1"/>
          </p:cNvSpPr>
          <p:nvPr>
            <p:ph type="title"/>
          </p:nvPr>
        </p:nvSpPr>
        <p:spPr>
          <a:xfrm>
            <a:off x="838350" y="893500"/>
            <a:ext cx="5324100" cy="485700"/>
          </a:xfrm>
          <a:prstGeom prst="rect">
            <a:avLst/>
          </a:prstGeom>
        </p:spPr>
        <p:txBody>
          <a:bodyPr spcFirstLastPara="1" wrap="square" lIns="91425" tIns="91425" rIns="91425" bIns="91425" anchor="b" anchorCtr="0"/>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
        <p:nvSpPr>
          <p:cNvPr id="31" name="Google Shape;31;p5"/>
          <p:cNvSpPr txBox="1">
            <a:spLocks noGrp="1"/>
          </p:cNvSpPr>
          <p:nvPr>
            <p:ph type="body" idx="1"/>
          </p:nvPr>
        </p:nvSpPr>
        <p:spPr>
          <a:xfrm>
            <a:off x="838250" y="1504950"/>
            <a:ext cx="5324100" cy="2255700"/>
          </a:xfrm>
          <a:prstGeom prst="rect">
            <a:avLst/>
          </a:prstGeom>
        </p:spPr>
        <p:txBody>
          <a:bodyPr spcFirstLastPara="1" wrap="square" lIns="91425" tIns="91425" rIns="91425" bIns="91425" anchor="t" anchorCtr="0"/>
          <a:lstStyle>
            <a:lvl1pPr marL="457200" lvl="0" indent="-355600">
              <a:spcBef>
                <a:spcPts val="600"/>
              </a:spcBef>
              <a:spcAft>
                <a:spcPts val="0"/>
              </a:spcAft>
              <a:buSzPts val="2000"/>
              <a:buChar char="▸"/>
              <a:defRPr/>
            </a:lvl1pPr>
            <a:lvl2pPr marL="914400" lvl="1" indent="-355600">
              <a:spcBef>
                <a:spcPts val="0"/>
              </a:spcBef>
              <a:spcAft>
                <a:spcPts val="0"/>
              </a:spcAft>
              <a:buSzPts val="2000"/>
              <a:buChar char="▹"/>
              <a:defRPr/>
            </a:lvl2pPr>
            <a:lvl3pPr marL="1371600" lvl="2" indent="-355600">
              <a:spcBef>
                <a:spcPts val="0"/>
              </a:spcBef>
              <a:spcAft>
                <a:spcPts val="0"/>
              </a:spcAft>
              <a:buSzPts val="2000"/>
              <a:buChar char="▹"/>
              <a:defRPr/>
            </a:lvl3pPr>
            <a:lvl4pPr marL="1828800" lvl="3" indent="-355600">
              <a:spcBef>
                <a:spcPts val="0"/>
              </a:spcBef>
              <a:spcAft>
                <a:spcPts val="0"/>
              </a:spcAft>
              <a:buSzPts val="2000"/>
              <a:buChar char="●"/>
              <a:defRPr/>
            </a:lvl4pPr>
            <a:lvl5pPr marL="2286000" lvl="4" indent="-355600">
              <a:spcBef>
                <a:spcPts val="0"/>
              </a:spcBef>
              <a:spcAft>
                <a:spcPts val="0"/>
              </a:spcAft>
              <a:buSzPts val="2000"/>
              <a:buChar char="○"/>
              <a:defRPr/>
            </a:lvl5pPr>
            <a:lvl6pPr marL="2743200" lvl="5" indent="-355600">
              <a:spcBef>
                <a:spcPts val="0"/>
              </a:spcBef>
              <a:spcAft>
                <a:spcPts val="0"/>
              </a:spcAft>
              <a:buSzPts val="2000"/>
              <a:buChar char="■"/>
              <a:defRPr/>
            </a:lvl6pPr>
            <a:lvl7pPr marL="3200400" lvl="6" indent="-355600">
              <a:spcBef>
                <a:spcPts val="0"/>
              </a:spcBef>
              <a:spcAft>
                <a:spcPts val="0"/>
              </a:spcAft>
              <a:buSzPts val="2000"/>
              <a:buChar char="●"/>
              <a:defRPr/>
            </a:lvl7pPr>
            <a:lvl8pPr marL="3657600" lvl="7" indent="-355600">
              <a:spcBef>
                <a:spcPts val="0"/>
              </a:spcBef>
              <a:spcAft>
                <a:spcPts val="0"/>
              </a:spcAft>
              <a:buSzPts val="2000"/>
              <a:buChar char="○"/>
              <a:defRPr/>
            </a:lvl8pPr>
            <a:lvl9pPr marL="4114800" lvl="8" indent="-355600">
              <a:spcBef>
                <a:spcPts val="0"/>
              </a:spcBef>
              <a:spcAft>
                <a:spcPts val="0"/>
              </a:spcAft>
              <a:buSzPts val="2000"/>
              <a:buChar char="■"/>
              <a:defRPr/>
            </a:lvl9pPr>
          </a:lstStyle>
          <a:p>
            <a:endParaRPr/>
          </a:p>
        </p:txBody>
      </p:sp>
      <p:sp>
        <p:nvSpPr>
          <p:cNvPr id="32" name="Google Shape;32;p5"/>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lvl1pPr lvl="0">
              <a:buNone/>
              <a:defRPr>
                <a:solidFill>
                  <a:srgbClr val="000000"/>
                </a:solidFill>
              </a:defRPr>
            </a:lvl1pPr>
            <a:lvl2pPr lvl="1">
              <a:buNone/>
              <a:defRPr>
                <a:solidFill>
                  <a:srgbClr val="000000"/>
                </a:solidFill>
              </a:defRPr>
            </a:lvl2pPr>
            <a:lvl3pPr lvl="2">
              <a:buNone/>
              <a:defRPr>
                <a:solidFill>
                  <a:srgbClr val="000000"/>
                </a:solidFill>
              </a:defRPr>
            </a:lvl3pPr>
            <a:lvl4pPr lvl="3">
              <a:buNone/>
              <a:defRPr>
                <a:solidFill>
                  <a:srgbClr val="000000"/>
                </a:solidFill>
              </a:defRPr>
            </a:lvl4pPr>
            <a:lvl5pPr lvl="4">
              <a:buNone/>
              <a:defRPr>
                <a:solidFill>
                  <a:srgbClr val="000000"/>
                </a:solidFill>
              </a:defRPr>
            </a:lvl5pPr>
            <a:lvl6pPr lvl="5">
              <a:buNone/>
              <a:defRPr>
                <a:solidFill>
                  <a:srgbClr val="000000"/>
                </a:solidFill>
              </a:defRPr>
            </a:lvl6pPr>
            <a:lvl7pPr lvl="6">
              <a:buNone/>
              <a:defRPr>
                <a:solidFill>
                  <a:srgbClr val="000000"/>
                </a:solidFill>
              </a:defRPr>
            </a:lvl7pPr>
            <a:lvl8pPr lvl="7">
              <a:buNone/>
              <a:defRPr>
                <a:solidFill>
                  <a:srgbClr val="000000"/>
                </a:solidFill>
              </a:defRPr>
            </a:lvl8pPr>
            <a:lvl9pPr lvl="8">
              <a:buNone/>
              <a:defRPr>
                <a:solidFill>
                  <a:srgbClr val="000000"/>
                </a:solidFill>
              </a:defRPr>
            </a:lvl9pPr>
          </a:lstStyle>
          <a:p>
            <a:pPr marL="0" lvl="0" indent="0" algn="r" rtl="0">
              <a:spcBef>
                <a:spcPts val="0"/>
              </a:spcBef>
              <a:spcAft>
                <a:spcPts val="0"/>
              </a:spcAft>
              <a:buNone/>
            </a:pPr>
            <a:fld id="{00000000-1234-1234-1234-123412341234}" type="slidenum">
              <a:rPr lang="iw"/>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3"/>
        <p:cNvGrpSpPr/>
        <p:nvPr/>
      </p:nvGrpSpPr>
      <p:grpSpPr>
        <a:xfrm>
          <a:off x="0" y="0"/>
          <a:ext cx="0" cy="0"/>
          <a:chOff x="0" y="0"/>
          <a:chExt cx="0" cy="0"/>
        </a:xfrm>
      </p:grpSpPr>
      <p:sp>
        <p:nvSpPr>
          <p:cNvPr id="34" name="Google Shape;34;p6"/>
          <p:cNvSpPr/>
          <p:nvPr/>
        </p:nvSpPr>
        <p:spPr>
          <a:xfrm>
            <a:off x="228600" y="-10437"/>
            <a:ext cx="8229315" cy="5164387"/>
          </a:xfrm>
          <a:custGeom>
            <a:avLst/>
            <a:gdLst/>
            <a:ahLst/>
            <a:cxnLst/>
            <a:rect l="l" t="t" r="r" b="b"/>
            <a:pathLst>
              <a:path w="328450" h="206122" extrusionOk="0">
                <a:moveTo>
                  <a:pt x="0" y="0"/>
                </a:moveTo>
                <a:lnTo>
                  <a:pt x="0" y="206122"/>
                </a:lnTo>
                <a:lnTo>
                  <a:pt x="328450" y="206122"/>
                </a:lnTo>
                <a:lnTo>
                  <a:pt x="273309" y="331"/>
                </a:lnTo>
                <a:close/>
              </a:path>
            </a:pathLst>
          </a:custGeom>
          <a:solidFill>
            <a:srgbClr val="000000">
              <a:alpha val="7310"/>
            </a:srgbClr>
          </a:solidFill>
          <a:ln>
            <a:noFill/>
          </a:ln>
        </p:spPr>
      </p:sp>
      <p:sp>
        <p:nvSpPr>
          <p:cNvPr id="35" name="Google Shape;35;p6"/>
          <p:cNvSpPr/>
          <p:nvPr/>
        </p:nvSpPr>
        <p:spPr>
          <a:xfrm>
            <a:off x="0" y="-10437"/>
            <a:ext cx="8229315" cy="5164387"/>
          </a:xfrm>
          <a:custGeom>
            <a:avLst/>
            <a:gdLst/>
            <a:ahLst/>
            <a:cxnLst/>
            <a:rect l="l" t="t" r="r" b="b"/>
            <a:pathLst>
              <a:path w="328450" h="206122" extrusionOk="0">
                <a:moveTo>
                  <a:pt x="0" y="0"/>
                </a:moveTo>
                <a:lnTo>
                  <a:pt x="0" y="206122"/>
                </a:lnTo>
                <a:lnTo>
                  <a:pt x="328450" y="206122"/>
                </a:lnTo>
                <a:lnTo>
                  <a:pt x="273309" y="331"/>
                </a:lnTo>
                <a:close/>
              </a:path>
            </a:pathLst>
          </a:custGeom>
          <a:solidFill>
            <a:srgbClr val="FFFFFF"/>
          </a:solidFill>
          <a:ln>
            <a:noFill/>
          </a:ln>
        </p:spPr>
      </p:sp>
      <p:sp>
        <p:nvSpPr>
          <p:cNvPr id="36" name="Google Shape;36;p6"/>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lvl1pPr lvl="0">
              <a:buNone/>
              <a:defRPr>
                <a:solidFill>
                  <a:srgbClr val="000000"/>
                </a:solidFill>
              </a:defRPr>
            </a:lvl1pPr>
            <a:lvl2pPr lvl="1">
              <a:buNone/>
              <a:defRPr>
                <a:solidFill>
                  <a:srgbClr val="000000"/>
                </a:solidFill>
              </a:defRPr>
            </a:lvl2pPr>
            <a:lvl3pPr lvl="2">
              <a:buNone/>
              <a:defRPr>
                <a:solidFill>
                  <a:srgbClr val="000000"/>
                </a:solidFill>
              </a:defRPr>
            </a:lvl3pPr>
            <a:lvl4pPr lvl="3">
              <a:buNone/>
              <a:defRPr>
                <a:solidFill>
                  <a:srgbClr val="000000"/>
                </a:solidFill>
              </a:defRPr>
            </a:lvl4pPr>
            <a:lvl5pPr lvl="4">
              <a:buNone/>
              <a:defRPr>
                <a:solidFill>
                  <a:srgbClr val="000000"/>
                </a:solidFill>
              </a:defRPr>
            </a:lvl5pPr>
            <a:lvl6pPr lvl="5">
              <a:buNone/>
              <a:defRPr>
                <a:solidFill>
                  <a:srgbClr val="000000"/>
                </a:solidFill>
              </a:defRPr>
            </a:lvl6pPr>
            <a:lvl7pPr lvl="6">
              <a:buNone/>
              <a:defRPr>
                <a:solidFill>
                  <a:srgbClr val="000000"/>
                </a:solidFill>
              </a:defRPr>
            </a:lvl7pPr>
            <a:lvl8pPr lvl="7">
              <a:buNone/>
              <a:defRPr>
                <a:solidFill>
                  <a:srgbClr val="000000"/>
                </a:solidFill>
              </a:defRPr>
            </a:lvl8pPr>
            <a:lvl9pPr lvl="8">
              <a:buNone/>
              <a:defRPr>
                <a:solidFill>
                  <a:srgbClr val="000000"/>
                </a:solidFill>
              </a:defRPr>
            </a:lvl9pPr>
          </a:lstStyle>
          <a:p>
            <a:pPr marL="0" lvl="0" indent="0" algn="r" rtl="0">
              <a:spcBef>
                <a:spcPts val="0"/>
              </a:spcBef>
              <a:spcAft>
                <a:spcPts val="0"/>
              </a:spcAft>
              <a:buNone/>
            </a:pPr>
            <a:fld id="{00000000-1234-1234-1234-123412341234}" type="slidenum">
              <a:rPr lang="iw"/>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Notebook">
  <p:cSld name="BLANK_1">
    <p:bg>
      <p:bgPr>
        <a:solidFill>
          <a:srgbClr val="FFFFFF"/>
        </a:solidFill>
        <a:effectLst/>
      </p:bgPr>
    </p:bg>
    <p:spTree>
      <p:nvGrpSpPr>
        <p:cNvPr id="1" name="Shape 37"/>
        <p:cNvGrpSpPr/>
        <p:nvPr/>
      </p:nvGrpSpPr>
      <p:grpSpPr>
        <a:xfrm>
          <a:off x="0" y="0"/>
          <a:ext cx="0" cy="0"/>
          <a:chOff x="0" y="0"/>
          <a:chExt cx="0" cy="0"/>
        </a:xfrm>
      </p:grpSpPr>
      <p:sp>
        <p:nvSpPr>
          <p:cNvPr id="38" name="Google Shape;38;p7"/>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w"/>
              <a:t>‹#›</a:t>
            </a:fld>
            <a:endParaRPr/>
          </a:p>
        </p:txBody>
      </p:sp>
      <p:sp>
        <p:nvSpPr>
          <p:cNvPr id="39" name="Google Shape;39;p7"/>
          <p:cNvSpPr/>
          <p:nvPr/>
        </p:nvSpPr>
        <p:spPr>
          <a:xfrm>
            <a:off x="4560900" y="0"/>
            <a:ext cx="22200" cy="5143500"/>
          </a:xfrm>
          <a:prstGeom prst="rect">
            <a:avLst/>
          </a:prstGeom>
          <a:solidFill>
            <a:srgbClr val="1DCAFF"/>
          </a:solidFill>
          <a:ln w="9525" cap="flat" cmpd="sng">
            <a:solidFill>
              <a:srgbClr val="1DCA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7"/>
          <p:cNvSpPr txBox="1">
            <a:spLocks noGrp="1"/>
          </p:cNvSpPr>
          <p:nvPr>
            <p:ph type="sldNum" idx="2"/>
          </p:nvPr>
        </p:nvSpPr>
        <p:spPr>
          <a:xfrm>
            <a:off x="8543227" y="4749851"/>
            <a:ext cx="548700" cy="393600"/>
          </a:xfrm>
          <a:prstGeom prst="rect">
            <a:avLst/>
          </a:prstGeom>
        </p:spPr>
        <p:txBody>
          <a:bodyPr spcFirstLastPara="1" wrap="square" lIns="91425" tIns="91425" rIns="91425" bIns="91425" anchor="t" anchorCtr="0">
            <a:noAutofit/>
          </a:bodyPr>
          <a:lstStyle>
            <a:lvl1pPr lvl="0" rtl="0">
              <a:buNone/>
              <a:defRPr>
                <a:solidFill>
                  <a:srgbClr val="000000"/>
                </a:solidFill>
              </a:defRPr>
            </a:lvl1pPr>
            <a:lvl2pPr lvl="1" rtl="0">
              <a:buNone/>
              <a:defRPr>
                <a:solidFill>
                  <a:srgbClr val="000000"/>
                </a:solidFill>
              </a:defRPr>
            </a:lvl2pPr>
            <a:lvl3pPr lvl="2" rtl="0">
              <a:buNone/>
              <a:defRPr>
                <a:solidFill>
                  <a:srgbClr val="000000"/>
                </a:solidFill>
              </a:defRPr>
            </a:lvl3pPr>
            <a:lvl4pPr lvl="3" rtl="0">
              <a:buNone/>
              <a:defRPr>
                <a:solidFill>
                  <a:srgbClr val="000000"/>
                </a:solidFill>
              </a:defRPr>
            </a:lvl4pPr>
            <a:lvl5pPr lvl="4" rtl="0">
              <a:buNone/>
              <a:defRPr>
                <a:solidFill>
                  <a:srgbClr val="000000"/>
                </a:solidFill>
              </a:defRPr>
            </a:lvl5pPr>
            <a:lvl6pPr lvl="5" rtl="0">
              <a:buNone/>
              <a:defRPr>
                <a:solidFill>
                  <a:srgbClr val="000000"/>
                </a:solidFill>
              </a:defRPr>
            </a:lvl6pPr>
            <a:lvl7pPr lvl="6" rtl="0">
              <a:buNone/>
              <a:defRPr>
                <a:solidFill>
                  <a:srgbClr val="000000"/>
                </a:solidFill>
              </a:defRPr>
            </a:lvl7pPr>
            <a:lvl8pPr lvl="7" rtl="0">
              <a:buNone/>
              <a:defRPr>
                <a:solidFill>
                  <a:srgbClr val="000000"/>
                </a:solidFill>
              </a:defRPr>
            </a:lvl8pPr>
            <a:lvl9pPr lvl="8" rtl="0">
              <a:buNone/>
              <a:defRPr>
                <a:solidFill>
                  <a:srgbClr val="000000"/>
                </a:solidFill>
              </a:defRPr>
            </a:lvl9pPr>
          </a:lstStyle>
          <a:p>
            <a:pPr marL="0" lvl="0" indent="0" algn="r" rtl="0">
              <a:spcBef>
                <a:spcPts val="0"/>
              </a:spcBef>
              <a:spcAft>
                <a:spcPts val="0"/>
              </a:spcAft>
              <a:buNone/>
            </a:pPr>
            <a:fld id="{00000000-1234-1234-1234-123412341234}" type="slidenum">
              <a:rPr lang="iw"/>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Empty">
  <p:cSld name="TITLE_2">
    <p:bg>
      <p:bgPr>
        <a:solidFill>
          <a:srgbClr val="FFFFFF"/>
        </a:solidFill>
        <a:effectLst/>
      </p:bgPr>
    </p:bg>
    <p:spTree>
      <p:nvGrpSpPr>
        <p:cNvPr id="1" name="Shape 41"/>
        <p:cNvGrpSpPr/>
        <p:nvPr/>
      </p:nvGrpSpPr>
      <p:grpSpPr>
        <a:xfrm>
          <a:off x="0" y="0"/>
          <a:ext cx="0" cy="0"/>
          <a:chOff x="0" y="0"/>
          <a:chExt cx="0" cy="0"/>
        </a:xfrm>
      </p:grpSpPr>
      <p:sp>
        <p:nvSpPr>
          <p:cNvPr id="42" name="Google Shape;42;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iw"/>
              <a:t>‹#›</a:t>
            </a:fld>
            <a:endParaRPr/>
          </a:p>
        </p:txBody>
      </p:sp>
      <p:sp>
        <p:nvSpPr>
          <p:cNvPr id="43" name="Google Shape;43;p8"/>
          <p:cNvSpPr txBox="1">
            <a:spLocks noGrp="1"/>
          </p:cNvSpPr>
          <p:nvPr>
            <p:ph type="sldNum" idx="2"/>
          </p:nvPr>
        </p:nvSpPr>
        <p:spPr>
          <a:xfrm>
            <a:off x="8543227" y="4749851"/>
            <a:ext cx="548700" cy="393600"/>
          </a:xfrm>
          <a:prstGeom prst="rect">
            <a:avLst/>
          </a:prstGeom>
        </p:spPr>
        <p:txBody>
          <a:bodyPr spcFirstLastPara="1" wrap="square" lIns="91425" tIns="91425" rIns="91425" bIns="91425" anchor="t" anchorCtr="0">
            <a:noAutofit/>
          </a:bodyPr>
          <a:lstStyle>
            <a:lvl1pPr lvl="0" rtl="0">
              <a:buNone/>
              <a:defRPr>
                <a:solidFill>
                  <a:srgbClr val="000000"/>
                </a:solidFill>
              </a:defRPr>
            </a:lvl1pPr>
            <a:lvl2pPr lvl="1" rtl="0">
              <a:buNone/>
              <a:defRPr>
                <a:solidFill>
                  <a:srgbClr val="000000"/>
                </a:solidFill>
              </a:defRPr>
            </a:lvl2pPr>
            <a:lvl3pPr lvl="2" rtl="0">
              <a:buNone/>
              <a:defRPr>
                <a:solidFill>
                  <a:srgbClr val="000000"/>
                </a:solidFill>
              </a:defRPr>
            </a:lvl3pPr>
            <a:lvl4pPr lvl="3" rtl="0">
              <a:buNone/>
              <a:defRPr>
                <a:solidFill>
                  <a:srgbClr val="000000"/>
                </a:solidFill>
              </a:defRPr>
            </a:lvl4pPr>
            <a:lvl5pPr lvl="4" rtl="0">
              <a:buNone/>
              <a:defRPr>
                <a:solidFill>
                  <a:srgbClr val="000000"/>
                </a:solidFill>
              </a:defRPr>
            </a:lvl5pPr>
            <a:lvl6pPr lvl="5" rtl="0">
              <a:buNone/>
              <a:defRPr>
                <a:solidFill>
                  <a:srgbClr val="000000"/>
                </a:solidFill>
              </a:defRPr>
            </a:lvl6pPr>
            <a:lvl7pPr lvl="6" rtl="0">
              <a:buNone/>
              <a:defRPr>
                <a:solidFill>
                  <a:srgbClr val="000000"/>
                </a:solidFill>
              </a:defRPr>
            </a:lvl7pPr>
            <a:lvl8pPr lvl="7" rtl="0">
              <a:buNone/>
              <a:defRPr>
                <a:solidFill>
                  <a:srgbClr val="000000"/>
                </a:solidFill>
              </a:defRPr>
            </a:lvl8pPr>
            <a:lvl9pPr lvl="8" rtl="0">
              <a:buNone/>
              <a:defRPr>
                <a:solidFill>
                  <a:srgbClr val="000000"/>
                </a:solidFill>
              </a:defRPr>
            </a:lvl9pPr>
          </a:lstStyle>
          <a:p>
            <a:pPr marL="0" lvl="0" indent="0" algn="r" rtl="0">
              <a:spcBef>
                <a:spcPts val="0"/>
              </a:spcBef>
              <a:spcAft>
                <a:spcPts val="0"/>
              </a:spcAft>
              <a:buNone/>
            </a:pPr>
            <a:fld id="{00000000-1234-1234-1234-123412341234}" type="slidenum">
              <a:rPr lang="iw"/>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rgbClr val="1DCAFF"/>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741100"/>
            <a:ext cx="5185200" cy="474600"/>
          </a:xfrm>
          <a:prstGeom prst="rect">
            <a:avLst/>
          </a:prstGeom>
          <a:noFill/>
          <a:ln>
            <a:noFill/>
          </a:ln>
        </p:spPr>
        <p:txBody>
          <a:bodyPr spcFirstLastPara="1" wrap="square" lIns="91425" tIns="91425" rIns="91425" bIns="91425" anchor="b" anchorCtr="0"/>
          <a:lstStyle>
            <a:lvl1pPr lvl="0">
              <a:spcBef>
                <a:spcPts val="0"/>
              </a:spcBef>
              <a:spcAft>
                <a:spcPts val="0"/>
              </a:spcAft>
              <a:buSzPts val="2400"/>
              <a:buFont typeface="Montserrat"/>
              <a:buNone/>
              <a:defRPr sz="2400" b="1">
                <a:latin typeface="Montserrat"/>
                <a:ea typeface="Montserrat"/>
                <a:cs typeface="Montserrat"/>
                <a:sym typeface="Montserrat"/>
              </a:defRPr>
            </a:lvl1pPr>
            <a:lvl2pPr lvl="1">
              <a:spcBef>
                <a:spcPts val="0"/>
              </a:spcBef>
              <a:spcAft>
                <a:spcPts val="0"/>
              </a:spcAft>
              <a:buClr>
                <a:srgbClr val="999999"/>
              </a:buClr>
              <a:buSzPts val="2400"/>
              <a:buFont typeface="Montserrat"/>
              <a:buNone/>
              <a:defRPr sz="2400" b="1">
                <a:solidFill>
                  <a:srgbClr val="999999"/>
                </a:solidFill>
                <a:latin typeface="Montserrat"/>
                <a:ea typeface="Montserrat"/>
                <a:cs typeface="Montserrat"/>
                <a:sym typeface="Montserrat"/>
              </a:defRPr>
            </a:lvl2pPr>
            <a:lvl3pPr lvl="2">
              <a:spcBef>
                <a:spcPts val="0"/>
              </a:spcBef>
              <a:spcAft>
                <a:spcPts val="0"/>
              </a:spcAft>
              <a:buClr>
                <a:srgbClr val="999999"/>
              </a:buClr>
              <a:buSzPts val="2400"/>
              <a:buFont typeface="Montserrat"/>
              <a:buNone/>
              <a:defRPr sz="2400" b="1">
                <a:solidFill>
                  <a:srgbClr val="999999"/>
                </a:solidFill>
                <a:latin typeface="Montserrat"/>
                <a:ea typeface="Montserrat"/>
                <a:cs typeface="Montserrat"/>
                <a:sym typeface="Montserrat"/>
              </a:defRPr>
            </a:lvl3pPr>
            <a:lvl4pPr lvl="3">
              <a:spcBef>
                <a:spcPts val="0"/>
              </a:spcBef>
              <a:spcAft>
                <a:spcPts val="0"/>
              </a:spcAft>
              <a:buClr>
                <a:srgbClr val="999999"/>
              </a:buClr>
              <a:buSzPts val="2400"/>
              <a:buFont typeface="Montserrat"/>
              <a:buNone/>
              <a:defRPr sz="2400" b="1">
                <a:solidFill>
                  <a:srgbClr val="999999"/>
                </a:solidFill>
                <a:latin typeface="Montserrat"/>
                <a:ea typeface="Montserrat"/>
                <a:cs typeface="Montserrat"/>
                <a:sym typeface="Montserrat"/>
              </a:defRPr>
            </a:lvl4pPr>
            <a:lvl5pPr lvl="4">
              <a:spcBef>
                <a:spcPts val="0"/>
              </a:spcBef>
              <a:spcAft>
                <a:spcPts val="0"/>
              </a:spcAft>
              <a:buClr>
                <a:srgbClr val="999999"/>
              </a:buClr>
              <a:buSzPts val="2400"/>
              <a:buFont typeface="Montserrat"/>
              <a:buNone/>
              <a:defRPr sz="2400" b="1">
                <a:solidFill>
                  <a:srgbClr val="999999"/>
                </a:solidFill>
                <a:latin typeface="Montserrat"/>
                <a:ea typeface="Montserrat"/>
                <a:cs typeface="Montserrat"/>
                <a:sym typeface="Montserrat"/>
              </a:defRPr>
            </a:lvl5pPr>
            <a:lvl6pPr lvl="5">
              <a:spcBef>
                <a:spcPts val="0"/>
              </a:spcBef>
              <a:spcAft>
                <a:spcPts val="0"/>
              </a:spcAft>
              <a:buClr>
                <a:srgbClr val="999999"/>
              </a:buClr>
              <a:buSzPts val="2400"/>
              <a:buFont typeface="Montserrat"/>
              <a:buNone/>
              <a:defRPr sz="2400" b="1">
                <a:solidFill>
                  <a:srgbClr val="999999"/>
                </a:solidFill>
                <a:latin typeface="Montserrat"/>
                <a:ea typeface="Montserrat"/>
                <a:cs typeface="Montserrat"/>
                <a:sym typeface="Montserrat"/>
              </a:defRPr>
            </a:lvl6pPr>
            <a:lvl7pPr lvl="6">
              <a:spcBef>
                <a:spcPts val="0"/>
              </a:spcBef>
              <a:spcAft>
                <a:spcPts val="0"/>
              </a:spcAft>
              <a:buClr>
                <a:srgbClr val="999999"/>
              </a:buClr>
              <a:buSzPts val="2400"/>
              <a:buFont typeface="Montserrat"/>
              <a:buNone/>
              <a:defRPr sz="2400" b="1">
                <a:solidFill>
                  <a:srgbClr val="999999"/>
                </a:solidFill>
                <a:latin typeface="Montserrat"/>
                <a:ea typeface="Montserrat"/>
                <a:cs typeface="Montserrat"/>
                <a:sym typeface="Montserrat"/>
              </a:defRPr>
            </a:lvl7pPr>
            <a:lvl8pPr lvl="7">
              <a:spcBef>
                <a:spcPts val="0"/>
              </a:spcBef>
              <a:spcAft>
                <a:spcPts val="0"/>
              </a:spcAft>
              <a:buClr>
                <a:srgbClr val="999999"/>
              </a:buClr>
              <a:buSzPts val="2400"/>
              <a:buFont typeface="Montserrat"/>
              <a:buNone/>
              <a:defRPr sz="2400" b="1">
                <a:solidFill>
                  <a:srgbClr val="999999"/>
                </a:solidFill>
                <a:latin typeface="Montserrat"/>
                <a:ea typeface="Montserrat"/>
                <a:cs typeface="Montserrat"/>
                <a:sym typeface="Montserrat"/>
              </a:defRPr>
            </a:lvl8pPr>
            <a:lvl9pPr lvl="8">
              <a:spcBef>
                <a:spcPts val="0"/>
              </a:spcBef>
              <a:spcAft>
                <a:spcPts val="0"/>
              </a:spcAft>
              <a:buClr>
                <a:srgbClr val="999999"/>
              </a:buClr>
              <a:buSzPts val="2400"/>
              <a:buFont typeface="Montserrat"/>
              <a:buNone/>
              <a:defRPr sz="2400" b="1">
                <a:solidFill>
                  <a:srgbClr val="999999"/>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457200" y="1352550"/>
            <a:ext cx="5185200" cy="2255700"/>
          </a:xfrm>
          <a:prstGeom prst="rect">
            <a:avLst/>
          </a:prstGeom>
          <a:noFill/>
          <a:ln>
            <a:noFill/>
          </a:ln>
        </p:spPr>
        <p:txBody>
          <a:bodyPr spcFirstLastPara="1" wrap="square" lIns="91425" tIns="91425" rIns="91425" bIns="91425" anchor="t" anchorCtr="0"/>
          <a:lstStyle>
            <a:lvl1pPr marL="457200" lvl="0" indent="-355600">
              <a:spcBef>
                <a:spcPts val="600"/>
              </a:spcBef>
              <a:spcAft>
                <a:spcPts val="0"/>
              </a:spcAft>
              <a:buSzPts val="2000"/>
              <a:buFont typeface="Karla"/>
              <a:buChar char="▸"/>
              <a:defRPr sz="2000">
                <a:latin typeface="Karla"/>
                <a:ea typeface="Karla"/>
                <a:cs typeface="Karla"/>
                <a:sym typeface="Karla"/>
              </a:defRPr>
            </a:lvl1pPr>
            <a:lvl2pPr marL="914400" lvl="1" indent="-355600">
              <a:spcBef>
                <a:spcPts val="0"/>
              </a:spcBef>
              <a:spcAft>
                <a:spcPts val="0"/>
              </a:spcAft>
              <a:buSzPts val="2000"/>
              <a:buFont typeface="Karla"/>
              <a:buChar char="▹"/>
              <a:defRPr sz="2000">
                <a:latin typeface="Karla"/>
                <a:ea typeface="Karla"/>
                <a:cs typeface="Karla"/>
                <a:sym typeface="Karla"/>
              </a:defRPr>
            </a:lvl2pPr>
            <a:lvl3pPr marL="1371600" lvl="2" indent="-355600">
              <a:spcBef>
                <a:spcPts val="0"/>
              </a:spcBef>
              <a:spcAft>
                <a:spcPts val="0"/>
              </a:spcAft>
              <a:buSzPts val="2000"/>
              <a:buFont typeface="Karla"/>
              <a:buChar char="▹"/>
              <a:defRPr sz="2000">
                <a:latin typeface="Karla"/>
                <a:ea typeface="Karla"/>
                <a:cs typeface="Karla"/>
                <a:sym typeface="Karla"/>
              </a:defRPr>
            </a:lvl3pPr>
            <a:lvl4pPr marL="1828800" lvl="3" indent="-355600">
              <a:spcBef>
                <a:spcPts val="0"/>
              </a:spcBef>
              <a:spcAft>
                <a:spcPts val="0"/>
              </a:spcAft>
              <a:buSzPts val="2000"/>
              <a:buFont typeface="Karla"/>
              <a:buChar char="●"/>
              <a:defRPr sz="2000">
                <a:latin typeface="Karla"/>
                <a:ea typeface="Karla"/>
                <a:cs typeface="Karla"/>
                <a:sym typeface="Karla"/>
              </a:defRPr>
            </a:lvl4pPr>
            <a:lvl5pPr marL="2286000" lvl="4" indent="-355600">
              <a:spcBef>
                <a:spcPts val="0"/>
              </a:spcBef>
              <a:spcAft>
                <a:spcPts val="0"/>
              </a:spcAft>
              <a:buSzPts val="2000"/>
              <a:buFont typeface="Karla"/>
              <a:buChar char="○"/>
              <a:defRPr sz="2000">
                <a:latin typeface="Karla"/>
                <a:ea typeface="Karla"/>
                <a:cs typeface="Karla"/>
                <a:sym typeface="Karla"/>
              </a:defRPr>
            </a:lvl5pPr>
            <a:lvl6pPr marL="2743200" lvl="5" indent="-355600">
              <a:spcBef>
                <a:spcPts val="0"/>
              </a:spcBef>
              <a:spcAft>
                <a:spcPts val="0"/>
              </a:spcAft>
              <a:buSzPts val="2000"/>
              <a:buFont typeface="Karla"/>
              <a:buChar char="■"/>
              <a:defRPr sz="2000">
                <a:latin typeface="Karla"/>
                <a:ea typeface="Karla"/>
                <a:cs typeface="Karla"/>
                <a:sym typeface="Karla"/>
              </a:defRPr>
            </a:lvl6pPr>
            <a:lvl7pPr marL="3200400" lvl="6" indent="-355600">
              <a:spcBef>
                <a:spcPts val="0"/>
              </a:spcBef>
              <a:spcAft>
                <a:spcPts val="0"/>
              </a:spcAft>
              <a:buSzPts val="2000"/>
              <a:buFont typeface="Karla"/>
              <a:buChar char="●"/>
              <a:defRPr sz="2000">
                <a:latin typeface="Karla"/>
                <a:ea typeface="Karla"/>
                <a:cs typeface="Karla"/>
                <a:sym typeface="Karla"/>
              </a:defRPr>
            </a:lvl7pPr>
            <a:lvl8pPr marL="3657600" lvl="7" indent="-355600">
              <a:spcBef>
                <a:spcPts val="0"/>
              </a:spcBef>
              <a:spcAft>
                <a:spcPts val="0"/>
              </a:spcAft>
              <a:buSzPts val="2000"/>
              <a:buFont typeface="Karla"/>
              <a:buChar char="○"/>
              <a:defRPr sz="2000">
                <a:latin typeface="Karla"/>
                <a:ea typeface="Karla"/>
                <a:cs typeface="Karla"/>
                <a:sym typeface="Karla"/>
              </a:defRPr>
            </a:lvl8pPr>
            <a:lvl9pPr marL="4114800" lvl="8" indent="-355600">
              <a:spcBef>
                <a:spcPts val="0"/>
              </a:spcBef>
              <a:spcAft>
                <a:spcPts val="0"/>
              </a:spcAft>
              <a:buSzPts val="2000"/>
              <a:buFont typeface="Karla"/>
              <a:buChar char="■"/>
              <a:defRPr sz="2000">
                <a:latin typeface="Karla"/>
                <a:ea typeface="Karla"/>
                <a:cs typeface="Karla"/>
                <a:sym typeface="Karla"/>
              </a:defRPr>
            </a:lvl9pPr>
          </a:lstStyle>
          <a:p>
            <a:endParaRPr/>
          </a:p>
        </p:txBody>
      </p:sp>
      <p:sp>
        <p:nvSpPr>
          <p:cNvPr id="8" name="Google Shape;8;p1"/>
          <p:cNvSpPr txBox="1">
            <a:spLocks noGrp="1"/>
          </p:cNvSpPr>
          <p:nvPr>
            <p:ph type="sldNum" idx="12"/>
          </p:nvPr>
        </p:nvSpPr>
        <p:spPr>
          <a:xfrm>
            <a:off x="8543227" y="4749851"/>
            <a:ext cx="548700" cy="393600"/>
          </a:xfrm>
          <a:prstGeom prst="rect">
            <a:avLst/>
          </a:prstGeom>
          <a:noFill/>
          <a:ln>
            <a:noFill/>
          </a:ln>
        </p:spPr>
        <p:txBody>
          <a:bodyPr spcFirstLastPara="1" wrap="square" lIns="91425" tIns="91425" rIns="91425" bIns="91425" anchor="t" anchorCtr="0">
            <a:noAutofit/>
          </a:bodyPr>
          <a:lstStyle>
            <a:lvl1pPr lvl="0" algn="r">
              <a:buNone/>
              <a:defRPr sz="1300" b="1">
                <a:solidFill>
                  <a:srgbClr val="FFFFFF"/>
                </a:solidFill>
                <a:latin typeface="Montserrat"/>
                <a:ea typeface="Montserrat"/>
                <a:cs typeface="Montserrat"/>
                <a:sym typeface="Montserrat"/>
              </a:defRPr>
            </a:lvl1pPr>
            <a:lvl2pPr lvl="1" algn="r">
              <a:buNone/>
              <a:defRPr sz="1300" b="1">
                <a:solidFill>
                  <a:srgbClr val="FFFFFF"/>
                </a:solidFill>
                <a:latin typeface="Montserrat"/>
                <a:ea typeface="Montserrat"/>
                <a:cs typeface="Montserrat"/>
                <a:sym typeface="Montserrat"/>
              </a:defRPr>
            </a:lvl2pPr>
            <a:lvl3pPr lvl="2" algn="r">
              <a:buNone/>
              <a:defRPr sz="1300" b="1">
                <a:solidFill>
                  <a:srgbClr val="FFFFFF"/>
                </a:solidFill>
                <a:latin typeface="Montserrat"/>
                <a:ea typeface="Montserrat"/>
                <a:cs typeface="Montserrat"/>
                <a:sym typeface="Montserrat"/>
              </a:defRPr>
            </a:lvl3pPr>
            <a:lvl4pPr lvl="3" algn="r">
              <a:buNone/>
              <a:defRPr sz="1300" b="1">
                <a:solidFill>
                  <a:srgbClr val="FFFFFF"/>
                </a:solidFill>
                <a:latin typeface="Montserrat"/>
                <a:ea typeface="Montserrat"/>
                <a:cs typeface="Montserrat"/>
                <a:sym typeface="Montserrat"/>
              </a:defRPr>
            </a:lvl4pPr>
            <a:lvl5pPr lvl="4" algn="r">
              <a:buNone/>
              <a:defRPr sz="1300" b="1">
                <a:solidFill>
                  <a:srgbClr val="FFFFFF"/>
                </a:solidFill>
                <a:latin typeface="Montserrat"/>
                <a:ea typeface="Montserrat"/>
                <a:cs typeface="Montserrat"/>
                <a:sym typeface="Montserrat"/>
              </a:defRPr>
            </a:lvl5pPr>
            <a:lvl6pPr lvl="5" algn="r">
              <a:buNone/>
              <a:defRPr sz="1300" b="1">
                <a:solidFill>
                  <a:srgbClr val="FFFFFF"/>
                </a:solidFill>
                <a:latin typeface="Montserrat"/>
                <a:ea typeface="Montserrat"/>
                <a:cs typeface="Montserrat"/>
                <a:sym typeface="Montserrat"/>
              </a:defRPr>
            </a:lvl6pPr>
            <a:lvl7pPr lvl="6" algn="r">
              <a:buNone/>
              <a:defRPr sz="1300" b="1">
                <a:solidFill>
                  <a:srgbClr val="FFFFFF"/>
                </a:solidFill>
                <a:latin typeface="Montserrat"/>
                <a:ea typeface="Montserrat"/>
                <a:cs typeface="Montserrat"/>
                <a:sym typeface="Montserrat"/>
              </a:defRPr>
            </a:lvl7pPr>
            <a:lvl8pPr lvl="7" algn="r">
              <a:buNone/>
              <a:defRPr sz="1300" b="1">
                <a:solidFill>
                  <a:srgbClr val="FFFFFF"/>
                </a:solidFill>
                <a:latin typeface="Montserrat"/>
                <a:ea typeface="Montserrat"/>
                <a:cs typeface="Montserrat"/>
                <a:sym typeface="Montserrat"/>
              </a:defRPr>
            </a:lvl8pPr>
            <a:lvl9pPr lvl="8" algn="r">
              <a:buNone/>
              <a:defRPr sz="1300" b="1">
                <a:solidFill>
                  <a:srgbClr val="FFFFFF"/>
                </a:solidFill>
                <a:latin typeface="Montserrat"/>
                <a:ea typeface="Montserrat"/>
                <a:cs typeface="Montserrat"/>
                <a:sym typeface="Montserrat"/>
              </a:defRPr>
            </a:lvl9pPr>
          </a:lstStyle>
          <a:p>
            <a:pPr marL="0" lvl="0" indent="0" algn="r" rtl="0">
              <a:spcBef>
                <a:spcPts val="0"/>
              </a:spcBef>
              <a:spcAft>
                <a:spcPts val="0"/>
              </a:spcAft>
              <a:buNone/>
            </a:pPr>
            <a:fld id="{00000000-1234-1234-1234-123412341234}" type="slidenum">
              <a:rPr lang="iw"/>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Lst>
  <mc:AlternateContent xmlns:mc="http://schemas.openxmlformats.org/markup-compatibility/2006" xmlns:p14="http://schemas.microsoft.com/office/powerpoint/2010/main">
    <mc:Choice Requires="p14">
      <p:transition p14:dur="400">
        <p:fade thruBlk="1"/>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5.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5.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7"/>
        <p:cNvGrpSpPr/>
        <p:nvPr/>
      </p:nvGrpSpPr>
      <p:grpSpPr>
        <a:xfrm>
          <a:off x="0" y="0"/>
          <a:ext cx="0" cy="0"/>
          <a:chOff x="0" y="0"/>
          <a:chExt cx="0" cy="0"/>
        </a:xfrm>
      </p:grpSpPr>
      <p:sp>
        <p:nvSpPr>
          <p:cNvPr id="48" name="Google Shape;48;p9"/>
          <p:cNvSpPr txBox="1"/>
          <p:nvPr/>
        </p:nvSpPr>
        <p:spPr>
          <a:xfrm>
            <a:off x="388500" y="1141033"/>
            <a:ext cx="6372900" cy="14298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iw" sz="3700" b="1" dirty="0">
                <a:solidFill>
                  <a:schemeClr val="dk1"/>
                </a:solidFill>
                <a:latin typeface="Times New Roman"/>
                <a:ea typeface="Times New Roman"/>
                <a:cs typeface="Times New Roman"/>
                <a:sym typeface="Times New Roman"/>
              </a:rPr>
              <a:t>Tracking Plutchik Emotions</a:t>
            </a:r>
            <a:endParaRPr sz="3700" b="1" dirty="0">
              <a:solidFill>
                <a:schemeClr val="dk1"/>
              </a:solidFill>
              <a:latin typeface="Times New Roman"/>
              <a:ea typeface="Times New Roman"/>
              <a:cs typeface="Times New Roman"/>
              <a:sym typeface="Times New Roman"/>
            </a:endParaRPr>
          </a:p>
          <a:p>
            <a:pPr marL="0" lvl="0" indent="0" algn="ctr" rtl="0">
              <a:lnSpc>
                <a:spcPct val="115000"/>
              </a:lnSpc>
              <a:spcBef>
                <a:spcPts val="0"/>
              </a:spcBef>
              <a:spcAft>
                <a:spcPts val="0"/>
              </a:spcAft>
              <a:buNone/>
            </a:pPr>
            <a:r>
              <a:rPr lang="iw" sz="3700" b="1" dirty="0">
                <a:solidFill>
                  <a:schemeClr val="dk1"/>
                </a:solidFill>
                <a:latin typeface="Times New Roman"/>
                <a:ea typeface="Times New Roman"/>
                <a:cs typeface="Times New Roman"/>
                <a:sym typeface="Times New Roman"/>
              </a:rPr>
              <a:t>in Series of TV Shows</a:t>
            </a:r>
            <a:endParaRPr sz="3700" b="1" dirty="0">
              <a:solidFill>
                <a:schemeClr val="dk1"/>
              </a:solidFill>
              <a:latin typeface="Times New Roman"/>
              <a:ea typeface="Times New Roman"/>
              <a:cs typeface="Times New Roman"/>
              <a:sym typeface="Times New Roman"/>
            </a:endParaRPr>
          </a:p>
        </p:txBody>
      </p:sp>
      <p:sp>
        <p:nvSpPr>
          <p:cNvPr id="49" name="Google Shape;49;p9"/>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iw"/>
              <a:t>1</a:t>
            </a:fld>
            <a:endParaRPr/>
          </a:p>
        </p:txBody>
      </p:sp>
      <p:sp>
        <p:nvSpPr>
          <p:cNvPr id="50" name="Google Shape;50;p9"/>
          <p:cNvSpPr txBox="1"/>
          <p:nvPr/>
        </p:nvSpPr>
        <p:spPr>
          <a:xfrm>
            <a:off x="2824350" y="4329717"/>
            <a:ext cx="1501200" cy="43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iw" sz="1500" dirty="0">
                <a:solidFill>
                  <a:schemeClr val="dk1"/>
                </a:solidFill>
                <a:latin typeface="Times New Roman"/>
                <a:ea typeface="Times New Roman"/>
                <a:cs typeface="Times New Roman"/>
                <a:sym typeface="Times New Roman"/>
              </a:rPr>
              <a:t>March 29, 2019</a:t>
            </a:r>
            <a:endParaRPr sz="1500" dirty="0">
              <a:latin typeface="Times New Roman"/>
              <a:ea typeface="Times New Roman"/>
              <a:cs typeface="Times New Roman"/>
              <a:sym typeface="Times New Roman"/>
            </a:endParaRPr>
          </a:p>
        </p:txBody>
      </p:sp>
      <p:sp>
        <p:nvSpPr>
          <p:cNvPr id="51" name="Google Shape;51;p9"/>
          <p:cNvSpPr txBox="1"/>
          <p:nvPr/>
        </p:nvSpPr>
        <p:spPr>
          <a:xfrm>
            <a:off x="1572000" y="2773425"/>
            <a:ext cx="4637414" cy="5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iw" sz="2000" dirty="0">
                <a:solidFill>
                  <a:schemeClr val="dk1"/>
                </a:solidFill>
                <a:latin typeface="Times New Roman"/>
                <a:ea typeface="Times New Roman"/>
                <a:cs typeface="Times New Roman"/>
                <a:sym typeface="Times New Roman"/>
              </a:rPr>
              <a:t>Students:		Rotem Shitrit</a:t>
            </a:r>
            <a:endParaRPr sz="2000" dirty="0">
              <a:solidFill>
                <a:schemeClr val="dk1"/>
              </a:solidFill>
              <a:latin typeface="Times New Roman"/>
              <a:ea typeface="Times New Roman"/>
              <a:cs typeface="Times New Roman"/>
              <a:sym typeface="Times New Roman"/>
            </a:endParaRPr>
          </a:p>
          <a:p>
            <a:pPr marL="1371600" lvl="0" indent="457200" algn="l" rtl="0">
              <a:spcBef>
                <a:spcPts val="0"/>
              </a:spcBef>
              <a:spcAft>
                <a:spcPts val="0"/>
              </a:spcAft>
              <a:buNone/>
            </a:pPr>
            <a:r>
              <a:rPr lang="en-US" sz="2000" dirty="0">
                <a:solidFill>
                  <a:schemeClr val="dk1"/>
                </a:solidFill>
                <a:latin typeface="Times New Roman"/>
                <a:ea typeface="Times New Roman"/>
                <a:cs typeface="Times New Roman"/>
                <a:sym typeface="Times New Roman"/>
              </a:rPr>
              <a:t>	</a:t>
            </a:r>
            <a:r>
              <a:rPr lang="iw" sz="2000" dirty="0">
                <a:solidFill>
                  <a:schemeClr val="dk1"/>
                </a:solidFill>
                <a:latin typeface="Times New Roman"/>
                <a:ea typeface="Times New Roman"/>
                <a:cs typeface="Times New Roman"/>
                <a:sym typeface="Times New Roman"/>
              </a:rPr>
              <a:t>Elia Amar</a:t>
            </a:r>
            <a:endParaRPr sz="2000" dirty="0">
              <a:solidFill>
                <a:schemeClr val="dk1"/>
              </a:solidFill>
              <a:latin typeface="Times New Roman"/>
              <a:ea typeface="Times New Roman"/>
              <a:cs typeface="Times New Roman"/>
              <a:sym typeface="Times New Roman"/>
            </a:endParaRPr>
          </a:p>
        </p:txBody>
      </p:sp>
      <p:sp>
        <p:nvSpPr>
          <p:cNvPr id="52" name="Google Shape;52;p9"/>
          <p:cNvSpPr txBox="1"/>
          <p:nvPr/>
        </p:nvSpPr>
        <p:spPr>
          <a:xfrm>
            <a:off x="1572000" y="3733525"/>
            <a:ext cx="4913860" cy="39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iw" sz="2000" dirty="0">
                <a:solidFill>
                  <a:schemeClr val="dk1"/>
                </a:solidFill>
                <a:latin typeface="Times New Roman"/>
                <a:ea typeface="Times New Roman"/>
                <a:cs typeface="Times New Roman"/>
                <a:sym typeface="Times New Roman"/>
              </a:rPr>
              <a:t>Supervisor:		M.Sc. </a:t>
            </a:r>
            <a:r>
              <a:rPr lang="iw" sz="2000" dirty="0">
                <a:solidFill>
                  <a:schemeClr val="dk1"/>
                </a:solidFill>
                <a:highlight>
                  <a:srgbClr val="FFFFFF"/>
                </a:highlight>
                <a:latin typeface="Times New Roman"/>
                <a:ea typeface="Times New Roman"/>
                <a:cs typeface="Times New Roman"/>
                <a:sym typeface="Times New Roman"/>
              </a:rPr>
              <a:t>Julia Sheidin</a:t>
            </a:r>
            <a:endParaRPr sz="2000" dirty="0">
              <a:solidFill>
                <a:schemeClr val="dk1"/>
              </a:solidFill>
              <a:highlight>
                <a:srgbClr val="FFFFFF"/>
              </a:highlight>
              <a:latin typeface="Times New Roman"/>
              <a:ea typeface="Times New Roman"/>
              <a:cs typeface="Times New Roman"/>
              <a:sym typeface="Times New Roman"/>
            </a:endParaRPr>
          </a:p>
          <a:p>
            <a:pPr marL="0" lvl="0" indent="0" algn="l" rtl="0">
              <a:spcBef>
                <a:spcPts val="0"/>
              </a:spcBef>
              <a:spcAft>
                <a:spcPts val="0"/>
              </a:spcAft>
              <a:buNone/>
            </a:pPr>
            <a:endParaRPr sz="1800" dirty="0">
              <a:solidFill>
                <a:schemeClr val="dk1"/>
              </a:solidFill>
              <a:latin typeface="Times New Roman"/>
              <a:ea typeface="Times New Roman"/>
              <a:cs typeface="Times New Roman"/>
              <a:sym typeface="Times New Roman"/>
            </a:endParaRPr>
          </a:p>
        </p:txBody>
      </p:sp>
      <p:pic>
        <p:nvPicPr>
          <p:cNvPr id="53" name="Google Shape;53;p9"/>
          <p:cNvPicPr preferRelativeResize="0"/>
          <p:nvPr/>
        </p:nvPicPr>
        <p:blipFill>
          <a:blip r:embed="rId3">
            <a:alphaModFix/>
          </a:blip>
          <a:stretch>
            <a:fillRect/>
          </a:stretch>
        </p:blipFill>
        <p:spPr>
          <a:xfrm flipH="1">
            <a:off x="7880877" y="1142625"/>
            <a:ext cx="1038148" cy="936675"/>
          </a:xfrm>
          <a:prstGeom prst="rect">
            <a:avLst/>
          </a:prstGeom>
          <a:noFill/>
          <a:ln>
            <a:noFill/>
          </a:ln>
        </p:spPr>
      </p:pic>
      <p:pic>
        <p:nvPicPr>
          <p:cNvPr id="54" name="Google Shape;54;p9"/>
          <p:cNvPicPr preferRelativeResize="0"/>
          <p:nvPr/>
        </p:nvPicPr>
        <p:blipFill>
          <a:blip r:embed="rId4">
            <a:alphaModFix/>
          </a:blip>
          <a:stretch>
            <a:fillRect/>
          </a:stretch>
        </p:blipFill>
        <p:spPr>
          <a:xfrm>
            <a:off x="1917600" y="269488"/>
            <a:ext cx="3314700" cy="7334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iw">
                <a:solidFill>
                  <a:srgbClr val="FFFFFF"/>
                </a:solidFill>
              </a:rPr>
              <a:t>10</a:t>
            </a:fld>
            <a:endParaRPr>
              <a:solidFill>
                <a:srgbClr val="FFFFFF"/>
              </a:solidFill>
            </a:endParaRPr>
          </a:p>
        </p:txBody>
      </p:sp>
      <p:sp>
        <p:nvSpPr>
          <p:cNvPr id="123" name="Google Shape;123;p18"/>
          <p:cNvSpPr txBox="1"/>
          <p:nvPr/>
        </p:nvSpPr>
        <p:spPr>
          <a:xfrm>
            <a:off x="1575450" y="675050"/>
            <a:ext cx="5993100" cy="734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w" sz="4800" b="1">
                <a:solidFill>
                  <a:schemeClr val="dk1"/>
                </a:solidFill>
                <a:latin typeface="Times New Roman"/>
                <a:ea typeface="Times New Roman"/>
                <a:cs typeface="Times New Roman"/>
                <a:sym typeface="Times New Roman"/>
              </a:rPr>
              <a:t>Flow of Events</a:t>
            </a:r>
            <a:endParaRPr sz="4800" b="1">
              <a:solidFill>
                <a:schemeClr val="dk1"/>
              </a:solidFill>
              <a:latin typeface="Times New Roman"/>
              <a:ea typeface="Times New Roman"/>
              <a:cs typeface="Times New Roman"/>
              <a:sym typeface="Times New Roman"/>
            </a:endParaRPr>
          </a:p>
        </p:txBody>
      </p:sp>
      <p:sp>
        <p:nvSpPr>
          <p:cNvPr id="124" name="Google Shape;124;p18"/>
          <p:cNvSpPr txBox="1">
            <a:spLocks noGrp="1"/>
          </p:cNvSpPr>
          <p:nvPr>
            <p:ph type="sldNum" idx="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iw"/>
              <a:t>10</a:t>
            </a:fld>
            <a:endParaRPr/>
          </a:p>
        </p:txBody>
      </p:sp>
      <p:sp>
        <p:nvSpPr>
          <p:cNvPr id="125" name="Google Shape;125;p18"/>
          <p:cNvSpPr/>
          <p:nvPr/>
        </p:nvSpPr>
        <p:spPr>
          <a:xfrm>
            <a:off x="1784688" y="2516250"/>
            <a:ext cx="1760400" cy="808200"/>
          </a:xfrm>
          <a:prstGeom prst="chevron">
            <a:avLst>
              <a:gd name="adj" fmla="val 50000"/>
            </a:avLst>
          </a:prstGeom>
          <a:solidFill>
            <a:srgbClr val="FFFFFF"/>
          </a:solidFill>
          <a:ln w="28575"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iw" b="1"/>
              <a:t>Cleaning</a:t>
            </a:r>
            <a:endParaRPr b="1"/>
          </a:p>
        </p:txBody>
      </p:sp>
      <p:sp>
        <p:nvSpPr>
          <p:cNvPr id="126" name="Google Shape;126;p18"/>
          <p:cNvSpPr/>
          <p:nvPr/>
        </p:nvSpPr>
        <p:spPr>
          <a:xfrm>
            <a:off x="598438" y="2516250"/>
            <a:ext cx="1432800" cy="808200"/>
          </a:xfrm>
          <a:prstGeom prst="homePlate">
            <a:avLst>
              <a:gd name="adj" fmla="val 50000"/>
            </a:avLst>
          </a:prstGeom>
          <a:solidFill>
            <a:srgbClr val="FFFFFF"/>
          </a:solidFill>
          <a:ln w="2857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iw" b="1">
                <a:solidFill>
                  <a:schemeClr val="dk1"/>
                </a:solidFill>
              </a:rPr>
              <a:t>Tweets &amp;</a:t>
            </a:r>
            <a:endParaRPr b="1">
              <a:solidFill>
                <a:schemeClr val="dk1"/>
              </a:solidFill>
            </a:endParaRPr>
          </a:p>
          <a:p>
            <a:pPr marL="0" lvl="0" indent="0" algn="l" rtl="0">
              <a:spcBef>
                <a:spcPts val="0"/>
              </a:spcBef>
              <a:spcAft>
                <a:spcPts val="0"/>
              </a:spcAft>
              <a:buClr>
                <a:schemeClr val="dk1"/>
              </a:buClr>
              <a:buSzPts val="1100"/>
              <a:buFont typeface="Arial"/>
              <a:buNone/>
            </a:pPr>
            <a:r>
              <a:rPr lang="iw" b="1">
                <a:solidFill>
                  <a:schemeClr val="dk1"/>
                </a:solidFill>
              </a:rPr>
              <a:t>Script-lines </a:t>
            </a:r>
            <a:endParaRPr b="1">
              <a:solidFill>
                <a:schemeClr val="dk1"/>
              </a:solidFill>
            </a:endParaRPr>
          </a:p>
        </p:txBody>
      </p:sp>
      <p:sp>
        <p:nvSpPr>
          <p:cNvPr id="127" name="Google Shape;127;p18"/>
          <p:cNvSpPr/>
          <p:nvPr/>
        </p:nvSpPr>
        <p:spPr>
          <a:xfrm>
            <a:off x="3314863" y="2516250"/>
            <a:ext cx="1760400" cy="808200"/>
          </a:xfrm>
          <a:prstGeom prst="chevron">
            <a:avLst>
              <a:gd name="adj" fmla="val 50000"/>
            </a:avLst>
          </a:prstGeom>
          <a:solidFill>
            <a:srgbClr val="FFFFFF"/>
          </a:solidFill>
          <a:ln w="28575"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iw" b="1"/>
              <a:t> Scoring</a:t>
            </a:r>
            <a:endParaRPr b="1"/>
          </a:p>
        </p:txBody>
      </p:sp>
      <p:sp>
        <p:nvSpPr>
          <p:cNvPr id="128" name="Google Shape;128;p18"/>
          <p:cNvSpPr/>
          <p:nvPr/>
        </p:nvSpPr>
        <p:spPr>
          <a:xfrm>
            <a:off x="5183038" y="2206350"/>
            <a:ext cx="2026200" cy="632700"/>
          </a:xfrm>
          <a:prstGeom prst="chevron">
            <a:avLst>
              <a:gd name="adj" fmla="val 50000"/>
            </a:avLst>
          </a:prstGeom>
          <a:solidFill>
            <a:srgbClr val="FFFFFF"/>
          </a:solidFill>
          <a:ln w="2857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iw" b="1"/>
              <a:t>Consolidation</a:t>
            </a:r>
            <a:endParaRPr b="1"/>
          </a:p>
        </p:txBody>
      </p:sp>
      <p:sp>
        <p:nvSpPr>
          <p:cNvPr id="129" name="Google Shape;129;p18"/>
          <p:cNvSpPr/>
          <p:nvPr/>
        </p:nvSpPr>
        <p:spPr>
          <a:xfrm>
            <a:off x="5183038" y="2991500"/>
            <a:ext cx="2026200" cy="632700"/>
          </a:xfrm>
          <a:prstGeom prst="chevron">
            <a:avLst>
              <a:gd name="adj" fmla="val 50000"/>
            </a:avLst>
          </a:prstGeom>
          <a:solidFill>
            <a:srgbClr val="FFFFFF"/>
          </a:solidFill>
          <a:ln w="28575" cap="flat" cmpd="sng">
            <a:solidFill>
              <a:srgbClr val="FF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iw" b="1"/>
              <a:t> Prediction</a:t>
            </a:r>
            <a:endParaRPr b="1"/>
          </a:p>
        </p:txBody>
      </p:sp>
      <p:sp>
        <p:nvSpPr>
          <p:cNvPr id="130" name="Google Shape;130;p18"/>
          <p:cNvSpPr/>
          <p:nvPr/>
        </p:nvSpPr>
        <p:spPr>
          <a:xfrm flipH="1">
            <a:off x="7112763" y="2511200"/>
            <a:ext cx="1432800" cy="808200"/>
          </a:xfrm>
          <a:prstGeom prst="homePlate">
            <a:avLst>
              <a:gd name="adj" fmla="val 50000"/>
            </a:avLst>
          </a:prstGeom>
          <a:solidFill>
            <a:srgbClr val="FFFFFF"/>
          </a:solidFill>
          <a:ln w="28575"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iw" b="1">
                <a:solidFill>
                  <a:schemeClr val="dk1"/>
                </a:solidFill>
              </a:rPr>
              <a:t>Comparison</a:t>
            </a:r>
            <a:endParaRPr b="1">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sldNum" idx="12"/>
          </p:nvPr>
        </p:nvSpPr>
        <p:spPr>
          <a:xfrm>
            <a:off x="84670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iw"/>
              <a:t>11</a:t>
            </a:fld>
            <a:endParaRPr/>
          </a:p>
        </p:txBody>
      </p:sp>
      <p:sp>
        <p:nvSpPr>
          <p:cNvPr id="136" name="Google Shape;136;p19"/>
          <p:cNvSpPr txBox="1"/>
          <p:nvPr/>
        </p:nvSpPr>
        <p:spPr>
          <a:xfrm>
            <a:off x="253400" y="1516675"/>
            <a:ext cx="3790800" cy="1041600"/>
          </a:xfrm>
          <a:prstGeom prst="rect">
            <a:avLst/>
          </a:prstGeom>
          <a:noFill/>
          <a:ln>
            <a:noFill/>
          </a:ln>
        </p:spPr>
        <p:txBody>
          <a:bodyPr spcFirstLastPara="1" wrap="square" lIns="91425" tIns="91425" rIns="91425" bIns="91425" anchor="ctr" anchorCtr="0">
            <a:noAutofit/>
          </a:bodyPr>
          <a:lstStyle/>
          <a:p>
            <a:pPr marL="457200" lvl="0" indent="-330200" algn="l" rtl="0">
              <a:spcBef>
                <a:spcPts val="0"/>
              </a:spcBef>
              <a:spcAft>
                <a:spcPts val="0"/>
              </a:spcAft>
              <a:buClr>
                <a:schemeClr val="dk1"/>
              </a:buClr>
              <a:buSzPts val="1600"/>
              <a:buFont typeface="Times New Roman"/>
              <a:buChar char="●"/>
            </a:pPr>
            <a:r>
              <a:rPr lang="iw" sz="1600" b="1">
                <a:solidFill>
                  <a:schemeClr val="dk1"/>
                </a:solidFill>
                <a:latin typeface="Times New Roman"/>
                <a:ea typeface="Times New Roman"/>
                <a:cs typeface="Times New Roman"/>
                <a:sym typeface="Times New Roman"/>
              </a:rPr>
              <a:t>Group the tweets by episodes</a:t>
            </a:r>
            <a:endParaRPr sz="1600" b="1">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endParaRPr sz="1600" b="1">
              <a:solidFill>
                <a:schemeClr val="dk1"/>
              </a:solidFill>
              <a:latin typeface="Times New Roman"/>
              <a:ea typeface="Times New Roman"/>
              <a:cs typeface="Times New Roman"/>
              <a:sym typeface="Times New Roman"/>
            </a:endParaRPr>
          </a:p>
          <a:p>
            <a:pPr marL="457200" lvl="0" indent="-330200" algn="l" rtl="0">
              <a:spcBef>
                <a:spcPts val="0"/>
              </a:spcBef>
              <a:spcAft>
                <a:spcPts val="0"/>
              </a:spcAft>
              <a:buClr>
                <a:schemeClr val="dk1"/>
              </a:buClr>
              <a:buSzPts val="1600"/>
              <a:buFont typeface="Times New Roman"/>
              <a:buChar char="●"/>
            </a:pPr>
            <a:r>
              <a:rPr lang="iw" sz="1600" b="1">
                <a:solidFill>
                  <a:schemeClr val="dk1"/>
                </a:solidFill>
                <a:latin typeface="Times New Roman"/>
                <a:ea typeface="Times New Roman"/>
                <a:cs typeface="Times New Roman"/>
                <a:sym typeface="Times New Roman"/>
              </a:rPr>
              <a:t>Lowercase, remove punctuation </a:t>
            </a:r>
            <a:endParaRPr sz="1600" b="1">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endParaRPr sz="1600" b="1">
              <a:solidFill>
                <a:schemeClr val="dk1"/>
              </a:solidFill>
              <a:latin typeface="Times New Roman"/>
              <a:ea typeface="Times New Roman"/>
              <a:cs typeface="Times New Roman"/>
              <a:sym typeface="Times New Roman"/>
            </a:endParaRPr>
          </a:p>
        </p:txBody>
      </p:sp>
      <p:sp>
        <p:nvSpPr>
          <p:cNvPr id="137" name="Google Shape;137;p19"/>
          <p:cNvSpPr/>
          <p:nvPr/>
        </p:nvSpPr>
        <p:spPr>
          <a:xfrm>
            <a:off x="554850" y="227400"/>
            <a:ext cx="2162700" cy="853800"/>
          </a:xfrm>
          <a:prstGeom prst="chevron">
            <a:avLst>
              <a:gd name="adj" fmla="val 50000"/>
            </a:avLst>
          </a:prstGeom>
          <a:solidFill>
            <a:srgbClr val="FFFFFF"/>
          </a:solidFill>
          <a:ln w="28575"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iw" sz="2000" b="1"/>
              <a:t>Cleaning</a:t>
            </a:r>
            <a:endParaRPr sz="2000" b="1"/>
          </a:p>
        </p:txBody>
      </p:sp>
      <p:sp>
        <p:nvSpPr>
          <p:cNvPr id="138" name="Google Shape;138;p19"/>
          <p:cNvSpPr txBox="1"/>
          <p:nvPr/>
        </p:nvSpPr>
        <p:spPr>
          <a:xfrm>
            <a:off x="502650" y="2618500"/>
            <a:ext cx="2162700" cy="21315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iw" sz="1800">
                <a:highlight>
                  <a:srgbClr val="00FF00"/>
                </a:highlight>
              </a:rPr>
              <a:t>Omg</a:t>
            </a:r>
            <a:r>
              <a:rPr lang="iw" sz="1800">
                <a:highlight>
                  <a:srgbClr val="FFFFFF"/>
                </a:highlight>
              </a:rPr>
              <a:t> </a:t>
            </a:r>
            <a:r>
              <a:rPr lang="iw" sz="1800">
                <a:highlight>
                  <a:srgbClr val="FF0000"/>
                </a:highlight>
              </a:rPr>
              <a:t>A</a:t>
            </a:r>
            <a:r>
              <a:rPr lang="iw" sz="1800"/>
              <a:t>rya will </a:t>
            </a:r>
            <a:endParaRPr sz="1800"/>
          </a:p>
          <a:p>
            <a:pPr marL="0" lvl="0" indent="0" algn="l" rtl="0">
              <a:spcBef>
                <a:spcPts val="0"/>
              </a:spcBef>
              <a:spcAft>
                <a:spcPts val="0"/>
              </a:spcAft>
              <a:buNone/>
            </a:pPr>
            <a:r>
              <a:rPr lang="iw" sz="1800"/>
              <a:t>be so happy when </a:t>
            </a:r>
            <a:r>
              <a:rPr lang="iw" sz="1800">
                <a:highlight>
                  <a:srgbClr val="FF0000"/>
                </a:highlight>
              </a:rPr>
              <a:t>J</a:t>
            </a:r>
            <a:r>
              <a:rPr lang="iw" sz="1800"/>
              <a:t>on </a:t>
            </a:r>
            <a:r>
              <a:rPr lang="iw" sz="1800">
                <a:highlight>
                  <a:srgbClr val="00FFFF"/>
                </a:highlight>
              </a:rPr>
              <a:t>gets</a:t>
            </a:r>
            <a:r>
              <a:rPr lang="iw" sz="1800">
                <a:highlight>
                  <a:srgbClr val="FFFFFF"/>
                </a:highlight>
              </a:rPr>
              <a:t> </a:t>
            </a:r>
            <a:r>
              <a:rPr lang="iw" sz="1800"/>
              <a:t>back to </a:t>
            </a:r>
            <a:r>
              <a:rPr lang="iw" sz="1800">
                <a:highlight>
                  <a:srgbClr val="FF0000"/>
                </a:highlight>
              </a:rPr>
              <a:t>W</a:t>
            </a:r>
            <a:r>
              <a:rPr lang="iw" sz="1800"/>
              <a:t>interfell with gendry</a:t>
            </a:r>
            <a:r>
              <a:rPr lang="iw" sz="1800">
                <a:highlight>
                  <a:srgbClr val="FF00FF"/>
                </a:highlight>
              </a:rPr>
              <a:t>,</a:t>
            </a:r>
            <a:r>
              <a:rPr lang="iw" sz="1800"/>
              <a:t> 2 </a:t>
            </a:r>
            <a:r>
              <a:rPr lang="iw" sz="1800">
                <a:highlight>
                  <a:srgbClr val="00FFFF"/>
                </a:highlight>
              </a:rPr>
              <a:t>dragons</a:t>
            </a:r>
            <a:r>
              <a:rPr lang="iw" sz="1800">
                <a:highlight>
                  <a:srgbClr val="F4CCCC"/>
                </a:highlight>
              </a:rPr>
              <a:t> </a:t>
            </a:r>
            <a:r>
              <a:rPr lang="iw" sz="1800"/>
              <a:t>and </a:t>
            </a:r>
            <a:r>
              <a:rPr lang="iw" sz="1800">
                <a:highlight>
                  <a:srgbClr val="FF0000"/>
                </a:highlight>
              </a:rPr>
              <a:t>D</a:t>
            </a:r>
            <a:r>
              <a:rPr lang="iw" sz="1800"/>
              <a:t>aenerys targaryen </a:t>
            </a:r>
            <a:r>
              <a:rPr lang="iw" sz="1800">
                <a:highlight>
                  <a:srgbClr val="FFFF00"/>
                </a:highlight>
              </a:rPr>
              <a:t>:)</a:t>
            </a:r>
            <a:endParaRPr sz="1800">
              <a:highlight>
                <a:srgbClr val="FFFF00"/>
              </a:highlight>
            </a:endParaRPr>
          </a:p>
        </p:txBody>
      </p:sp>
      <p:sp>
        <p:nvSpPr>
          <p:cNvPr id="139" name="Google Shape;139;p19"/>
          <p:cNvSpPr txBox="1"/>
          <p:nvPr/>
        </p:nvSpPr>
        <p:spPr>
          <a:xfrm>
            <a:off x="4460975" y="2618500"/>
            <a:ext cx="2162700" cy="21315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iw" sz="1800">
                <a:highlight>
                  <a:srgbClr val="00FF00"/>
                </a:highlight>
              </a:rPr>
              <a:t>oh my god</a:t>
            </a:r>
            <a:r>
              <a:rPr lang="iw" sz="1800"/>
              <a:t> </a:t>
            </a:r>
            <a:r>
              <a:rPr lang="iw" sz="1800">
                <a:highlight>
                  <a:srgbClr val="FF0000"/>
                </a:highlight>
              </a:rPr>
              <a:t>a</a:t>
            </a:r>
            <a:r>
              <a:rPr lang="iw" sz="1800"/>
              <a:t>rya will be so happy when </a:t>
            </a:r>
            <a:r>
              <a:rPr lang="iw" sz="1800">
                <a:highlight>
                  <a:srgbClr val="FF0000"/>
                </a:highlight>
              </a:rPr>
              <a:t>j</a:t>
            </a:r>
            <a:r>
              <a:rPr lang="iw" sz="1800"/>
              <a:t>on </a:t>
            </a:r>
            <a:r>
              <a:rPr lang="iw" sz="1800">
                <a:highlight>
                  <a:srgbClr val="00FFFF"/>
                </a:highlight>
              </a:rPr>
              <a:t>get</a:t>
            </a:r>
            <a:r>
              <a:rPr lang="iw" sz="1800"/>
              <a:t> back to </a:t>
            </a:r>
            <a:r>
              <a:rPr lang="iw" sz="1800">
                <a:highlight>
                  <a:srgbClr val="FF0000"/>
                </a:highlight>
              </a:rPr>
              <a:t>w</a:t>
            </a:r>
            <a:r>
              <a:rPr lang="iw" sz="1800"/>
              <a:t>interfell with gendry 2 </a:t>
            </a:r>
            <a:r>
              <a:rPr lang="iw" sz="1800">
                <a:highlight>
                  <a:srgbClr val="00FFFF"/>
                </a:highlight>
              </a:rPr>
              <a:t>dragon </a:t>
            </a:r>
            <a:r>
              <a:rPr lang="iw" sz="1800"/>
              <a:t>and </a:t>
            </a:r>
            <a:r>
              <a:rPr lang="iw" sz="1800">
                <a:highlight>
                  <a:srgbClr val="FF0000"/>
                </a:highlight>
              </a:rPr>
              <a:t>d</a:t>
            </a:r>
            <a:r>
              <a:rPr lang="iw" sz="1800"/>
              <a:t>aenerys targaryen </a:t>
            </a:r>
            <a:r>
              <a:rPr lang="iw" sz="1800">
                <a:highlight>
                  <a:srgbClr val="FFFF00"/>
                </a:highlight>
              </a:rPr>
              <a:t>happy</a:t>
            </a:r>
            <a:endParaRPr sz="1800">
              <a:highlight>
                <a:srgbClr val="FFFF00"/>
              </a:highlight>
            </a:endParaRPr>
          </a:p>
        </p:txBody>
      </p:sp>
      <p:cxnSp>
        <p:nvCxnSpPr>
          <p:cNvPr id="140" name="Google Shape;140;p19"/>
          <p:cNvCxnSpPr/>
          <p:nvPr/>
        </p:nvCxnSpPr>
        <p:spPr>
          <a:xfrm>
            <a:off x="2826715" y="3619700"/>
            <a:ext cx="1469700" cy="0"/>
          </a:xfrm>
          <a:prstGeom prst="straightConnector1">
            <a:avLst/>
          </a:prstGeom>
          <a:noFill/>
          <a:ln w="76200" cap="flat" cmpd="sng">
            <a:solidFill>
              <a:srgbClr val="000000"/>
            </a:solidFill>
            <a:prstDash val="solid"/>
            <a:round/>
            <a:headEnd type="none" w="med" len="med"/>
            <a:tailEnd type="stealth" w="med" len="med"/>
          </a:ln>
        </p:spPr>
      </p:cxnSp>
      <p:sp>
        <p:nvSpPr>
          <p:cNvPr id="141" name="Google Shape;141;p19"/>
          <p:cNvSpPr txBox="1"/>
          <p:nvPr/>
        </p:nvSpPr>
        <p:spPr>
          <a:xfrm>
            <a:off x="3792325" y="1516675"/>
            <a:ext cx="3790800" cy="1041600"/>
          </a:xfrm>
          <a:prstGeom prst="rect">
            <a:avLst/>
          </a:prstGeom>
          <a:noFill/>
          <a:ln>
            <a:noFill/>
          </a:ln>
        </p:spPr>
        <p:txBody>
          <a:bodyPr spcFirstLastPara="1" wrap="square" lIns="91425" tIns="91425" rIns="91425" bIns="91425" anchor="ctr" anchorCtr="0">
            <a:noAutofit/>
          </a:bodyPr>
          <a:lstStyle/>
          <a:p>
            <a:pPr marL="457200" lvl="0" indent="-330200" algn="l" rtl="0">
              <a:spcBef>
                <a:spcPts val="0"/>
              </a:spcBef>
              <a:spcAft>
                <a:spcPts val="0"/>
              </a:spcAft>
              <a:buClr>
                <a:schemeClr val="dk1"/>
              </a:buClr>
              <a:buSzPts val="1600"/>
              <a:buFont typeface="Times New Roman"/>
              <a:buChar char="●"/>
            </a:pPr>
            <a:r>
              <a:rPr lang="iw" sz="1600" b="1">
                <a:solidFill>
                  <a:schemeClr val="dk1"/>
                </a:solidFill>
                <a:latin typeface="Times New Roman"/>
                <a:ea typeface="Times New Roman"/>
                <a:cs typeface="Times New Roman"/>
                <a:sym typeface="Times New Roman"/>
              </a:rPr>
              <a:t>Translate significant strings</a:t>
            </a:r>
            <a:endParaRPr sz="1600" b="1">
              <a:solidFill>
                <a:schemeClr val="dk1"/>
              </a:solidFill>
              <a:latin typeface="Times New Roman"/>
              <a:ea typeface="Times New Roman"/>
              <a:cs typeface="Times New Roman"/>
              <a:sym typeface="Times New Roman"/>
            </a:endParaRPr>
          </a:p>
          <a:p>
            <a:pPr marL="457200" lvl="0" indent="0" algn="l" rtl="0">
              <a:spcBef>
                <a:spcPts val="0"/>
              </a:spcBef>
              <a:spcAft>
                <a:spcPts val="0"/>
              </a:spcAft>
              <a:buClr>
                <a:schemeClr val="dk1"/>
              </a:buClr>
              <a:buSzPts val="1100"/>
              <a:buFont typeface="Arial"/>
              <a:buNone/>
            </a:pPr>
            <a:endParaRPr sz="1600" b="1">
              <a:solidFill>
                <a:schemeClr val="dk1"/>
              </a:solidFill>
              <a:latin typeface="Times New Roman"/>
              <a:ea typeface="Times New Roman"/>
              <a:cs typeface="Times New Roman"/>
              <a:sym typeface="Times New Roman"/>
            </a:endParaRPr>
          </a:p>
          <a:p>
            <a:pPr marL="457200" lvl="0" indent="-330200" algn="l" rtl="0">
              <a:spcBef>
                <a:spcPts val="0"/>
              </a:spcBef>
              <a:spcAft>
                <a:spcPts val="0"/>
              </a:spcAft>
              <a:buClr>
                <a:schemeClr val="dk1"/>
              </a:buClr>
              <a:buSzPts val="1600"/>
              <a:buFont typeface="Times New Roman"/>
              <a:buChar char="●"/>
            </a:pPr>
            <a:r>
              <a:rPr lang="iw" sz="1600" b="1">
                <a:solidFill>
                  <a:schemeClr val="dk1"/>
                </a:solidFill>
                <a:latin typeface="Times New Roman"/>
                <a:ea typeface="Times New Roman"/>
                <a:cs typeface="Times New Roman"/>
                <a:sym typeface="Times New Roman"/>
              </a:rPr>
              <a:t>Lemmatization</a:t>
            </a:r>
            <a:endParaRPr sz="1600" b="1">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endParaRPr sz="1600" b="1">
              <a:solidFill>
                <a:schemeClr val="dk1"/>
              </a:solidFill>
              <a:latin typeface="Times New Roman"/>
              <a:ea typeface="Times New Roman"/>
              <a:cs typeface="Times New Roman"/>
              <a:sym typeface="Times New Roman"/>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20"/>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iw"/>
              <a:t>12</a:t>
            </a:fld>
            <a:endParaRPr/>
          </a:p>
        </p:txBody>
      </p:sp>
      <p:sp>
        <p:nvSpPr>
          <p:cNvPr id="147" name="Google Shape;147;p20"/>
          <p:cNvSpPr txBox="1"/>
          <p:nvPr/>
        </p:nvSpPr>
        <p:spPr>
          <a:xfrm>
            <a:off x="5716100" y="2752225"/>
            <a:ext cx="1712400" cy="21642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iw" sz="1600">
                <a:solidFill>
                  <a:schemeClr val="dk1"/>
                </a:solidFill>
              </a:rPr>
              <a:t>oh my </a:t>
            </a:r>
            <a:r>
              <a:rPr lang="iw" sz="1600">
                <a:solidFill>
                  <a:schemeClr val="dk1"/>
                </a:solidFill>
                <a:highlight>
                  <a:srgbClr val="00FFFF"/>
                </a:highlight>
              </a:rPr>
              <a:t>god</a:t>
            </a:r>
            <a:r>
              <a:rPr lang="iw" sz="1600">
                <a:solidFill>
                  <a:schemeClr val="dk1"/>
                </a:solidFill>
              </a:rPr>
              <a:t> arya will be so </a:t>
            </a:r>
            <a:r>
              <a:rPr lang="iw" sz="1600">
                <a:solidFill>
                  <a:schemeClr val="dk1"/>
                </a:solidFill>
                <a:highlight>
                  <a:srgbClr val="00FFFF"/>
                </a:highlight>
              </a:rPr>
              <a:t>happy </a:t>
            </a:r>
            <a:r>
              <a:rPr lang="iw" sz="1600">
                <a:solidFill>
                  <a:schemeClr val="dk1"/>
                </a:solidFill>
              </a:rPr>
              <a:t>when jon get back to winterfell with gendry 2 </a:t>
            </a:r>
            <a:r>
              <a:rPr lang="iw" sz="1600">
                <a:solidFill>
                  <a:schemeClr val="dk1"/>
                </a:solidFill>
                <a:highlight>
                  <a:srgbClr val="00FFFF"/>
                </a:highlight>
              </a:rPr>
              <a:t>dragon </a:t>
            </a:r>
            <a:r>
              <a:rPr lang="iw" sz="1600">
                <a:solidFill>
                  <a:schemeClr val="dk1"/>
                </a:solidFill>
              </a:rPr>
              <a:t>and daenerys targaryen </a:t>
            </a:r>
            <a:r>
              <a:rPr lang="iw" sz="1600">
                <a:solidFill>
                  <a:schemeClr val="dk1"/>
                </a:solidFill>
                <a:highlight>
                  <a:srgbClr val="00FFFF"/>
                </a:highlight>
              </a:rPr>
              <a:t>happy</a:t>
            </a:r>
            <a:endParaRPr sz="1600">
              <a:solidFill>
                <a:schemeClr val="dk1"/>
              </a:solidFill>
              <a:highlight>
                <a:srgbClr val="00FFFF"/>
              </a:highlight>
            </a:endParaRPr>
          </a:p>
          <a:p>
            <a:pPr marL="0" lvl="0" indent="0" algn="l" rtl="0">
              <a:spcBef>
                <a:spcPts val="0"/>
              </a:spcBef>
              <a:spcAft>
                <a:spcPts val="0"/>
              </a:spcAft>
              <a:buNone/>
            </a:pPr>
            <a:endParaRPr sz="1600"/>
          </a:p>
        </p:txBody>
      </p:sp>
      <p:sp>
        <p:nvSpPr>
          <p:cNvPr id="148" name="Google Shape;148;p20"/>
          <p:cNvSpPr/>
          <p:nvPr/>
        </p:nvSpPr>
        <p:spPr>
          <a:xfrm>
            <a:off x="554850" y="227400"/>
            <a:ext cx="2162700" cy="853800"/>
          </a:xfrm>
          <a:prstGeom prst="chevron">
            <a:avLst>
              <a:gd name="adj" fmla="val 50000"/>
            </a:avLst>
          </a:prstGeom>
          <a:solidFill>
            <a:srgbClr val="FFFFFF"/>
          </a:solidFill>
          <a:ln w="28575"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iw" sz="2000" b="1"/>
              <a:t>  Scoring</a:t>
            </a:r>
            <a:endParaRPr sz="2000" b="1"/>
          </a:p>
        </p:txBody>
      </p:sp>
      <p:graphicFrame>
        <p:nvGraphicFramePr>
          <p:cNvPr id="149" name="Google Shape;149;p20"/>
          <p:cNvGraphicFramePr/>
          <p:nvPr/>
        </p:nvGraphicFramePr>
        <p:xfrm>
          <a:off x="554850" y="1391175"/>
          <a:ext cx="4918650" cy="3525250"/>
        </p:xfrm>
        <a:graphic>
          <a:graphicData uri="http://schemas.openxmlformats.org/drawingml/2006/table">
            <a:tbl>
              <a:tblPr>
                <a:noFill/>
                <a:tableStyleId>{AB051D76-FCE1-43EA-85DA-BF7342854788}</a:tableStyleId>
              </a:tblPr>
              <a:tblGrid>
                <a:gridCol w="999850">
                  <a:extLst>
                    <a:ext uri="{9D8B030D-6E8A-4147-A177-3AD203B41FA5}">
                      <a16:colId xmlns:a16="http://schemas.microsoft.com/office/drawing/2014/main" val="20000"/>
                    </a:ext>
                  </a:extLst>
                </a:gridCol>
                <a:gridCol w="447600">
                  <a:extLst>
                    <a:ext uri="{9D8B030D-6E8A-4147-A177-3AD203B41FA5}">
                      <a16:colId xmlns:a16="http://schemas.microsoft.com/office/drawing/2014/main" val="20001"/>
                    </a:ext>
                  </a:extLst>
                </a:gridCol>
                <a:gridCol w="608100">
                  <a:extLst>
                    <a:ext uri="{9D8B030D-6E8A-4147-A177-3AD203B41FA5}">
                      <a16:colId xmlns:a16="http://schemas.microsoft.com/office/drawing/2014/main" val="20002"/>
                    </a:ext>
                  </a:extLst>
                </a:gridCol>
                <a:gridCol w="716225">
                  <a:extLst>
                    <a:ext uri="{9D8B030D-6E8A-4147-A177-3AD203B41FA5}">
                      <a16:colId xmlns:a16="http://schemas.microsoft.com/office/drawing/2014/main" val="20003"/>
                    </a:ext>
                  </a:extLst>
                </a:gridCol>
                <a:gridCol w="632425">
                  <a:extLst>
                    <a:ext uri="{9D8B030D-6E8A-4147-A177-3AD203B41FA5}">
                      <a16:colId xmlns:a16="http://schemas.microsoft.com/office/drawing/2014/main" val="20004"/>
                    </a:ext>
                  </a:extLst>
                </a:gridCol>
                <a:gridCol w="523425">
                  <a:extLst>
                    <a:ext uri="{9D8B030D-6E8A-4147-A177-3AD203B41FA5}">
                      <a16:colId xmlns:a16="http://schemas.microsoft.com/office/drawing/2014/main" val="20005"/>
                    </a:ext>
                  </a:extLst>
                </a:gridCol>
                <a:gridCol w="991025">
                  <a:extLst>
                    <a:ext uri="{9D8B030D-6E8A-4147-A177-3AD203B41FA5}">
                      <a16:colId xmlns:a16="http://schemas.microsoft.com/office/drawing/2014/main" val="20006"/>
                    </a:ext>
                  </a:extLst>
                </a:gridCol>
              </a:tblGrid>
              <a:tr h="381000">
                <a:tc>
                  <a:txBody>
                    <a:bodyPr/>
                    <a:lstStyle/>
                    <a:p>
                      <a:pPr marL="0" lvl="0" indent="0" algn="l" rtl="0">
                        <a:spcBef>
                          <a:spcPts val="0"/>
                        </a:spcBef>
                        <a:spcAft>
                          <a:spcPts val="0"/>
                        </a:spcAft>
                        <a:buNone/>
                      </a:pPr>
                      <a:endParaRPr sz="1200"/>
                    </a:p>
                  </a:txBody>
                  <a:tcPr marL="91425" marR="91425" marT="91425" marB="91425"/>
                </a:tc>
                <a:tc>
                  <a:txBody>
                    <a:bodyPr/>
                    <a:lstStyle/>
                    <a:p>
                      <a:pPr marL="0" lvl="0" indent="0" algn="l" rtl="0">
                        <a:spcBef>
                          <a:spcPts val="0"/>
                        </a:spcBef>
                        <a:spcAft>
                          <a:spcPts val="0"/>
                        </a:spcAft>
                        <a:buNone/>
                      </a:pPr>
                      <a:r>
                        <a:rPr lang="iw" sz="1200"/>
                        <a:t>god</a:t>
                      </a:r>
                      <a:endParaRPr sz="1200"/>
                    </a:p>
                  </a:txBody>
                  <a:tcPr marL="91425" marR="91425" marT="91425" marB="91425"/>
                </a:tc>
                <a:tc>
                  <a:txBody>
                    <a:bodyPr/>
                    <a:lstStyle/>
                    <a:p>
                      <a:pPr marL="0" lvl="0" indent="0" algn="l" rtl="0">
                        <a:spcBef>
                          <a:spcPts val="0"/>
                        </a:spcBef>
                        <a:spcAft>
                          <a:spcPts val="0"/>
                        </a:spcAft>
                        <a:buNone/>
                      </a:pPr>
                      <a:r>
                        <a:rPr lang="iw" sz="1200"/>
                        <a:t>happy</a:t>
                      </a:r>
                      <a:endParaRPr sz="1200"/>
                    </a:p>
                  </a:txBody>
                  <a:tcPr marL="91425" marR="91425" marT="91425" marB="91425"/>
                </a:tc>
                <a:tc>
                  <a:txBody>
                    <a:bodyPr/>
                    <a:lstStyle/>
                    <a:p>
                      <a:pPr marL="0" lvl="0" indent="0" algn="l" rtl="0">
                        <a:spcBef>
                          <a:spcPts val="0"/>
                        </a:spcBef>
                        <a:spcAft>
                          <a:spcPts val="0"/>
                        </a:spcAft>
                        <a:buNone/>
                      </a:pPr>
                      <a:r>
                        <a:rPr lang="iw" sz="1200"/>
                        <a:t>dragon</a:t>
                      </a:r>
                      <a:endParaRPr sz="12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iw" sz="1200"/>
                        <a:t>happy</a:t>
                      </a:r>
                      <a:endParaRPr sz="12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iw" sz="1200" b="1"/>
                        <a:t>total</a:t>
                      </a:r>
                      <a:endParaRPr sz="1200" b="1"/>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iw" sz="1200" b="1"/>
                        <a:t>normalized</a:t>
                      </a:r>
                      <a:endParaRPr sz="1200" b="1"/>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iw" sz="1200"/>
                        <a:t>Joy</a:t>
                      </a:r>
                      <a:endParaRPr sz="1200"/>
                    </a:p>
                  </a:txBody>
                  <a:tcPr marL="91425" marR="91425" marT="91425" marB="91425"/>
                </a:tc>
                <a:tc>
                  <a:txBody>
                    <a:bodyPr/>
                    <a:lstStyle/>
                    <a:p>
                      <a:pPr marL="0" lvl="0" indent="0" algn="l" rtl="0">
                        <a:spcBef>
                          <a:spcPts val="0"/>
                        </a:spcBef>
                        <a:spcAft>
                          <a:spcPts val="0"/>
                        </a:spcAft>
                        <a:buNone/>
                      </a:pPr>
                      <a:r>
                        <a:rPr lang="iw" sz="1200">
                          <a:highlight>
                            <a:srgbClr val="00FFFF"/>
                          </a:highlight>
                        </a:rPr>
                        <a:t>1</a:t>
                      </a:r>
                      <a:endParaRPr sz="1200">
                        <a:highlight>
                          <a:srgbClr val="00FFFF"/>
                        </a:highlight>
                      </a:endParaRPr>
                    </a:p>
                  </a:txBody>
                  <a:tcPr marL="91425" marR="91425" marT="91425" marB="91425"/>
                </a:tc>
                <a:tc>
                  <a:txBody>
                    <a:bodyPr/>
                    <a:lstStyle/>
                    <a:p>
                      <a:pPr marL="0" lvl="0" indent="0" algn="l" rtl="0">
                        <a:spcBef>
                          <a:spcPts val="0"/>
                        </a:spcBef>
                        <a:spcAft>
                          <a:spcPts val="0"/>
                        </a:spcAft>
                        <a:buNone/>
                      </a:pPr>
                      <a:r>
                        <a:rPr lang="iw" sz="1200">
                          <a:highlight>
                            <a:srgbClr val="00FFFF"/>
                          </a:highlight>
                        </a:rPr>
                        <a:t>1</a:t>
                      </a:r>
                      <a:endParaRPr sz="1200">
                        <a:highlight>
                          <a:srgbClr val="00FFFF"/>
                        </a:highlight>
                      </a:endParaRPr>
                    </a:p>
                  </a:txBody>
                  <a:tcPr marL="91425" marR="91425" marT="91425" marB="91425"/>
                </a:tc>
                <a:tc>
                  <a:txBody>
                    <a:bodyPr/>
                    <a:lstStyle/>
                    <a:p>
                      <a:pPr marL="0" lvl="0" indent="0" algn="l" rtl="0">
                        <a:spcBef>
                          <a:spcPts val="0"/>
                        </a:spcBef>
                        <a:spcAft>
                          <a:spcPts val="0"/>
                        </a:spcAft>
                        <a:buNone/>
                      </a:pPr>
                      <a:r>
                        <a:rPr lang="iw" sz="1200">
                          <a:highlight>
                            <a:srgbClr val="00FFFF"/>
                          </a:highlight>
                        </a:rPr>
                        <a:t>1</a:t>
                      </a:r>
                      <a:endParaRPr sz="1200">
                        <a:highlight>
                          <a:srgbClr val="00FFFF"/>
                        </a:highlight>
                      </a:endParaRPr>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iw" sz="1200">
                          <a:highlight>
                            <a:srgbClr val="00FFFF"/>
                          </a:highlight>
                        </a:rPr>
                        <a:t>1</a:t>
                      </a:r>
                      <a:endParaRPr sz="1200">
                        <a:highlight>
                          <a:srgbClr val="00FFFF"/>
                        </a:highlight>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iw" sz="1200"/>
                        <a:t>4</a:t>
                      </a:r>
                      <a:endParaRPr sz="12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iw" sz="1200"/>
                        <a:t>1</a:t>
                      </a:r>
                      <a:endParaRPr sz="12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Clr>
                          <a:schemeClr val="dk1"/>
                        </a:buClr>
                        <a:buSzPts val="1100"/>
                        <a:buFont typeface="Arial"/>
                        <a:buNone/>
                      </a:pPr>
                      <a:r>
                        <a:rPr lang="iw" sz="1200">
                          <a:solidFill>
                            <a:schemeClr val="dk1"/>
                          </a:solidFill>
                        </a:rPr>
                        <a:t>Trust</a:t>
                      </a:r>
                      <a:endParaRPr sz="1200"/>
                    </a:p>
                  </a:txBody>
                  <a:tcPr marL="91425" marR="91425" marT="91425" marB="91425"/>
                </a:tc>
                <a:tc>
                  <a:txBody>
                    <a:bodyPr/>
                    <a:lstStyle/>
                    <a:p>
                      <a:pPr marL="0" lvl="0" indent="0" algn="l" rtl="0">
                        <a:spcBef>
                          <a:spcPts val="0"/>
                        </a:spcBef>
                        <a:spcAft>
                          <a:spcPts val="0"/>
                        </a:spcAft>
                        <a:buNone/>
                      </a:pPr>
                      <a:r>
                        <a:rPr lang="iw" sz="1200">
                          <a:highlight>
                            <a:srgbClr val="00FFFF"/>
                          </a:highlight>
                        </a:rPr>
                        <a:t>1</a:t>
                      </a:r>
                      <a:endParaRPr sz="1200">
                        <a:highlight>
                          <a:srgbClr val="00FFFF"/>
                        </a:highlight>
                      </a:endParaRPr>
                    </a:p>
                  </a:txBody>
                  <a:tcPr marL="91425" marR="91425" marT="91425" marB="91425"/>
                </a:tc>
                <a:tc>
                  <a:txBody>
                    <a:bodyPr/>
                    <a:lstStyle/>
                    <a:p>
                      <a:pPr marL="0" lvl="0" indent="0" algn="l" rtl="0">
                        <a:spcBef>
                          <a:spcPts val="0"/>
                        </a:spcBef>
                        <a:spcAft>
                          <a:spcPts val="0"/>
                        </a:spcAft>
                        <a:buNone/>
                      </a:pPr>
                      <a:r>
                        <a:rPr lang="iw" sz="1200">
                          <a:highlight>
                            <a:srgbClr val="00FFFF"/>
                          </a:highlight>
                        </a:rPr>
                        <a:t>1</a:t>
                      </a:r>
                      <a:endParaRPr sz="1200">
                        <a:highlight>
                          <a:srgbClr val="00FFFF"/>
                        </a:highlight>
                      </a:endParaRPr>
                    </a:p>
                  </a:txBody>
                  <a:tcPr marL="91425" marR="91425" marT="91425" marB="91425"/>
                </a:tc>
                <a:tc>
                  <a:txBody>
                    <a:bodyPr/>
                    <a:lstStyle/>
                    <a:p>
                      <a:pPr marL="0" lvl="0" indent="0" algn="l" rtl="0">
                        <a:spcBef>
                          <a:spcPts val="0"/>
                        </a:spcBef>
                        <a:spcAft>
                          <a:spcPts val="0"/>
                        </a:spcAft>
                        <a:buNone/>
                      </a:pPr>
                      <a:r>
                        <a:rPr lang="iw" sz="1200">
                          <a:highlight>
                            <a:srgbClr val="00FFFF"/>
                          </a:highlight>
                        </a:rPr>
                        <a:t>1</a:t>
                      </a:r>
                      <a:endParaRPr sz="1200">
                        <a:highlight>
                          <a:srgbClr val="00FFFF"/>
                        </a:highlight>
                      </a:endParaRPr>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iw" sz="1200">
                          <a:highlight>
                            <a:srgbClr val="00FFFF"/>
                          </a:highlight>
                        </a:rPr>
                        <a:t>1</a:t>
                      </a:r>
                      <a:endParaRPr sz="1200">
                        <a:highlight>
                          <a:srgbClr val="00FFFF"/>
                        </a:highlight>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iw" sz="1200"/>
                        <a:t>4</a:t>
                      </a:r>
                      <a:endParaRPr sz="12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iw" sz="1200"/>
                        <a:t>1</a:t>
                      </a:r>
                      <a:endParaRPr sz="12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Clr>
                          <a:schemeClr val="dk1"/>
                        </a:buClr>
                        <a:buSzPts val="1100"/>
                        <a:buFont typeface="Arial"/>
                        <a:buNone/>
                      </a:pPr>
                      <a:r>
                        <a:rPr lang="iw" sz="1200">
                          <a:solidFill>
                            <a:schemeClr val="dk1"/>
                          </a:solidFill>
                        </a:rPr>
                        <a:t>Fear</a:t>
                      </a:r>
                      <a:endParaRPr sz="1200"/>
                    </a:p>
                  </a:txBody>
                  <a:tcPr marL="91425" marR="91425" marT="91425" marB="91425"/>
                </a:tc>
                <a:tc>
                  <a:txBody>
                    <a:bodyPr/>
                    <a:lstStyle/>
                    <a:p>
                      <a:pPr marL="0" lvl="0" indent="0" algn="l" rtl="0">
                        <a:spcBef>
                          <a:spcPts val="0"/>
                        </a:spcBef>
                        <a:spcAft>
                          <a:spcPts val="0"/>
                        </a:spcAft>
                        <a:buNone/>
                      </a:pPr>
                      <a:r>
                        <a:rPr lang="iw" sz="1200">
                          <a:highlight>
                            <a:srgbClr val="00FFFF"/>
                          </a:highlight>
                        </a:rPr>
                        <a:t>1</a:t>
                      </a:r>
                      <a:endParaRPr sz="1200">
                        <a:highlight>
                          <a:srgbClr val="00FFFF"/>
                        </a:highlight>
                      </a:endParaRPr>
                    </a:p>
                  </a:txBody>
                  <a:tcPr marL="91425" marR="91425" marT="91425" marB="91425"/>
                </a:tc>
                <a:tc>
                  <a:txBody>
                    <a:bodyPr/>
                    <a:lstStyle/>
                    <a:p>
                      <a:pPr marL="0" lvl="0" indent="0" algn="l" rtl="0">
                        <a:spcBef>
                          <a:spcPts val="0"/>
                        </a:spcBef>
                        <a:spcAft>
                          <a:spcPts val="0"/>
                        </a:spcAft>
                        <a:buNone/>
                      </a:pPr>
                      <a:r>
                        <a:rPr lang="iw" sz="1200"/>
                        <a:t>0</a:t>
                      </a:r>
                      <a:endParaRPr sz="1200"/>
                    </a:p>
                  </a:txBody>
                  <a:tcPr marL="91425" marR="91425" marT="91425" marB="91425"/>
                </a:tc>
                <a:tc>
                  <a:txBody>
                    <a:bodyPr/>
                    <a:lstStyle/>
                    <a:p>
                      <a:pPr marL="0" lvl="0" indent="0" algn="l" rtl="0">
                        <a:spcBef>
                          <a:spcPts val="0"/>
                        </a:spcBef>
                        <a:spcAft>
                          <a:spcPts val="0"/>
                        </a:spcAft>
                        <a:buNone/>
                      </a:pPr>
                      <a:r>
                        <a:rPr lang="iw" sz="1200">
                          <a:highlight>
                            <a:srgbClr val="00FFFF"/>
                          </a:highlight>
                        </a:rPr>
                        <a:t>1</a:t>
                      </a:r>
                      <a:endParaRPr sz="1200">
                        <a:highlight>
                          <a:srgbClr val="00FFFF"/>
                        </a:highlight>
                      </a:endParaRPr>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iw" sz="1200"/>
                        <a:t>0</a:t>
                      </a:r>
                      <a:endParaRPr sz="12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iw" sz="1200"/>
                        <a:t>2</a:t>
                      </a:r>
                      <a:endParaRPr sz="12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iw" sz="1200"/>
                        <a:t>0.5</a:t>
                      </a:r>
                      <a:endParaRPr sz="12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Clr>
                          <a:schemeClr val="dk1"/>
                        </a:buClr>
                        <a:buSzPts val="1100"/>
                        <a:buFont typeface="Arial"/>
                        <a:buNone/>
                      </a:pPr>
                      <a:r>
                        <a:rPr lang="iw" sz="1200">
                          <a:solidFill>
                            <a:schemeClr val="dk1"/>
                          </a:solidFill>
                        </a:rPr>
                        <a:t>Surprise</a:t>
                      </a:r>
                      <a:endParaRPr sz="1200"/>
                    </a:p>
                  </a:txBody>
                  <a:tcPr marL="91425" marR="91425" marT="91425" marB="91425"/>
                </a:tc>
                <a:tc>
                  <a:txBody>
                    <a:bodyPr/>
                    <a:lstStyle/>
                    <a:p>
                      <a:pPr marL="0" lvl="0" indent="0" algn="l" rtl="0">
                        <a:spcBef>
                          <a:spcPts val="0"/>
                        </a:spcBef>
                        <a:spcAft>
                          <a:spcPts val="0"/>
                        </a:spcAft>
                        <a:buNone/>
                      </a:pPr>
                      <a:r>
                        <a:rPr lang="iw" sz="1200"/>
                        <a:t>0</a:t>
                      </a:r>
                      <a:endParaRPr sz="1200"/>
                    </a:p>
                  </a:txBody>
                  <a:tcPr marL="91425" marR="91425" marT="91425" marB="91425"/>
                </a:tc>
                <a:tc>
                  <a:txBody>
                    <a:bodyPr/>
                    <a:lstStyle/>
                    <a:p>
                      <a:pPr marL="0" lvl="0" indent="0" algn="l" rtl="0">
                        <a:spcBef>
                          <a:spcPts val="0"/>
                        </a:spcBef>
                        <a:spcAft>
                          <a:spcPts val="0"/>
                        </a:spcAft>
                        <a:buNone/>
                      </a:pPr>
                      <a:r>
                        <a:rPr lang="iw" sz="1200"/>
                        <a:t>0</a:t>
                      </a:r>
                      <a:endParaRPr sz="1200"/>
                    </a:p>
                  </a:txBody>
                  <a:tcPr marL="91425" marR="91425" marT="91425" marB="91425"/>
                </a:tc>
                <a:tc>
                  <a:txBody>
                    <a:bodyPr/>
                    <a:lstStyle/>
                    <a:p>
                      <a:pPr marL="0" lvl="0" indent="0" algn="l" rtl="0">
                        <a:spcBef>
                          <a:spcPts val="0"/>
                        </a:spcBef>
                        <a:spcAft>
                          <a:spcPts val="0"/>
                        </a:spcAft>
                        <a:buNone/>
                      </a:pPr>
                      <a:r>
                        <a:rPr lang="iw" sz="1200">
                          <a:highlight>
                            <a:srgbClr val="00FFFF"/>
                          </a:highlight>
                        </a:rPr>
                        <a:t>1</a:t>
                      </a:r>
                      <a:endParaRPr sz="1200">
                        <a:highlight>
                          <a:srgbClr val="00FFFF"/>
                        </a:highlight>
                      </a:endParaRPr>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iw" sz="1200"/>
                        <a:t>0</a:t>
                      </a:r>
                      <a:endParaRPr sz="12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iw" sz="1200"/>
                        <a:t>1</a:t>
                      </a:r>
                      <a:endParaRPr sz="12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iw" sz="1200"/>
                        <a:t>0.25</a:t>
                      </a:r>
                      <a:endParaRPr sz="12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4"/>
                  </a:ext>
                </a:extLst>
              </a:tr>
              <a:tr h="477250">
                <a:tc>
                  <a:txBody>
                    <a:bodyPr/>
                    <a:lstStyle/>
                    <a:p>
                      <a:pPr marL="0" lvl="0" indent="0" algn="l" rtl="0">
                        <a:spcBef>
                          <a:spcPts val="0"/>
                        </a:spcBef>
                        <a:spcAft>
                          <a:spcPts val="0"/>
                        </a:spcAft>
                        <a:buClr>
                          <a:schemeClr val="dk1"/>
                        </a:buClr>
                        <a:buSzPts val="1100"/>
                        <a:buFont typeface="Arial"/>
                        <a:buNone/>
                      </a:pPr>
                      <a:r>
                        <a:rPr lang="iw" sz="1200">
                          <a:solidFill>
                            <a:schemeClr val="dk1"/>
                          </a:solidFill>
                        </a:rPr>
                        <a:t>Sadness</a:t>
                      </a:r>
                      <a:endParaRPr sz="1200"/>
                    </a:p>
                  </a:txBody>
                  <a:tcPr marL="91425" marR="91425" marT="91425" marB="91425"/>
                </a:tc>
                <a:tc>
                  <a:txBody>
                    <a:bodyPr/>
                    <a:lstStyle/>
                    <a:p>
                      <a:pPr marL="0" lvl="0" indent="0" algn="l" rtl="0">
                        <a:spcBef>
                          <a:spcPts val="0"/>
                        </a:spcBef>
                        <a:spcAft>
                          <a:spcPts val="0"/>
                        </a:spcAft>
                        <a:buNone/>
                      </a:pPr>
                      <a:r>
                        <a:rPr lang="iw" sz="1200"/>
                        <a:t>0</a:t>
                      </a:r>
                      <a:endParaRPr sz="1200"/>
                    </a:p>
                  </a:txBody>
                  <a:tcPr marL="91425" marR="91425" marT="91425" marB="91425"/>
                </a:tc>
                <a:tc>
                  <a:txBody>
                    <a:bodyPr/>
                    <a:lstStyle/>
                    <a:p>
                      <a:pPr marL="0" lvl="0" indent="0" algn="l" rtl="0">
                        <a:spcBef>
                          <a:spcPts val="0"/>
                        </a:spcBef>
                        <a:spcAft>
                          <a:spcPts val="0"/>
                        </a:spcAft>
                        <a:buNone/>
                      </a:pPr>
                      <a:r>
                        <a:rPr lang="iw" sz="1200"/>
                        <a:t>0</a:t>
                      </a:r>
                      <a:endParaRPr sz="1200"/>
                    </a:p>
                  </a:txBody>
                  <a:tcPr marL="91425" marR="91425" marT="91425" marB="91425"/>
                </a:tc>
                <a:tc>
                  <a:txBody>
                    <a:bodyPr/>
                    <a:lstStyle/>
                    <a:p>
                      <a:pPr marL="0" lvl="0" indent="0" algn="l" rtl="0">
                        <a:spcBef>
                          <a:spcPts val="0"/>
                        </a:spcBef>
                        <a:spcAft>
                          <a:spcPts val="0"/>
                        </a:spcAft>
                        <a:buNone/>
                      </a:pPr>
                      <a:r>
                        <a:rPr lang="iw" sz="1200"/>
                        <a:t>0</a:t>
                      </a:r>
                      <a:endParaRPr sz="12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iw" sz="1200"/>
                        <a:t>0</a:t>
                      </a:r>
                      <a:endParaRPr sz="12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iw" sz="1200"/>
                        <a:t>0</a:t>
                      </a:r>
                      <a:endParaRPr sz="12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iw" sz="1200"/>
                        <a:t>0</a:t>
                      </a:r>
                      <a:endParaRPr sz="12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5"/>
                  </a:ext>
                </a:extLst>
              </a:tr>
              <a:tr h="381000">
                <a:tc>
                  <a:txBody>
                    <a:bodyPr/>
                    <a:lstStyle/>
                    <a:p>
                      <a:pPr marL="0" lvl="0" indent="0" algn="l" rtl="0">
                        <a:spcBef>
                          <a:spcPts val="0"/>
                        </a:spcBef>
                        <a:spcAft>
                          <a:spcPts val="0"/>
                        </a:spcAft>
                        <a:buClr>
                          <a:schemeClr val="dk1"/>
                        </a:buClr>
                        <a:buSzPts val="1100"/>
                        <a:buFont typeface="Arial"/>
                        <a:buNone/>
                      </a:pPr>
                      <a:r>
                        <a:rPr lang="iw" sz="1200">
                          <a:solidFill>
                            <a:schemeClr val="dk1"/>
                          </a:solidFill>
                        </a:rPr>
                        <a:t>Disgust</a:t>
                      </a:r>
                      <a:endParaRPr sz="1200"/>
                    </a:p>
                  </a:txBody>
                  <a:tcPr marL="91425" marR="91425" marT="91425" marB="91425"/>
                </a:tc>
                <a:tc>
                  <a:txBody>
                    <a:bodyPr/>
                    <a:lstStyle/>
                    <a:p>
                      <a:pPr marL="0" lvl="0" indent="0" algn="l" rtl="0">
                        <a:spcBef>
                          <a:spcPts val="0"/>
                        </a:spcBef>
                        <a:spcAft>
                          <a:spcPts val="0"/>
                        </a:spcAft>
                        <a:buNone/>
                      </a:pPr>
                      <a:r>
                        <a:rPr lang="iw" sz="1200"/>
                        <a:t>0</a:t>
                      </a:r>
                      <a:endParaRPr sz="1200"/>
                    </a:p>
                  </a:txBody>
                  <a:tcPr marL="91425" marR="91425" marT="91425" marB="91425"/>
                </a:tc>
                <a:tc>
                  <a:txBody>
                    <a:bodyPr/>
                    <a:lstStyle/>
                    <a:p>
                      <a:pPr marL="0" lvl="0" indent="0" algn="l" rtl="0">
                        <a:spcBef>
                          <a:spcPts val="0"/>
                        </a:spcBef>
                        <a:spcAft>
                          <a:spcPts val="0"/>
                        </a:spcAft>
                        <a:buNone/>
                      </a:pPr>
                      <a:r>
                        <a:rPr lang="iw" sz="1200"/>
                        <a:t>0</a:t>
                      </a:r>
                      <a:endParaRPr sz="1200"/>
                    </a:p>
                  </a:txBody>
                  <a:tcPr marL="91425" marR="91425" marT="91425" marB="91425"/>
                </a:tc>
                <a:tc>
                  <a:txBody>
                    <a:bodyPr/>
                    <a:lstStyle/>
                    <a:p>
                      <a:pPr marL="0" lvl="0" indent="0" algn="l" rtl="0">
                        <a:spcBef>
                          <a:spcPts val="0"/>
                        </a:spcBef>
                        <a:spcAft>
                          <a:spcPts val="0"/>
                        </a:spcAft>
                        <a:buNone/>
                      </a:pPr>
                      <a:r>
                        <a:rPr lang="iw" sz="1200"/>
                        <a:t>0</a:t>
                      </a:r>
                      <a:endParaRPr sz="12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iw" sz="1200"/>
                        <a:t>0</a:t>
                      </a:r>
                      <a:endParaRPr sz="12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iw" sz="1200"/>
                        <a:t>0</a:t>
                      </a:r>
                      <a:endParaRPr sz="12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iw" sz="1200"/>
                        <a:t>0</a:t>
                      </a:r>
                      <a:endParaRPr sz="12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6"/>
                  </a:ext>
                </a:extLst>
              </a:tr>
              <a:tr h="381000">
                <a:tc>
                  <a:txBody>
                    <a:bodyPr/>
                    <a:lstStyle/>
                    <a:p>
                      <a:pPr marL="0" lvl="0" indent="0" algn="l" rtl="0">
                        <a:spcBef>
                          <a:spcPts val="0"/>
                        </a:spcBef>
                        <a:spcAft>
                          <a:spcPts val="0"/>
                        </a:spcAft>
                        <a:buClr>
                          <a:schemeClr val="dk1"/>
                        </a:buClr>
                        <a:buSzPts val="1100"/>
                        <a:buFont typeface="Arial"/>
                        <a:buNone/>
                      </a:pPr>
                      <a:r>
                        <a:rPr lang="iw" sz="1200">
                          <a:solidFill>
                            <a:schemeClr val="dk1"/>
                          </a:solidFill>
                        </a:rPr>
                        <a:t>Anger</a:t>
                      </a:r>
                      <a:endParaRPr sz="1200"/>
                    </a:p>
                  </a:txBody>
                  <a:tcPr marL="91425" marR="91425" marT="91425" marB="91425"/>
                </a:tc>
                <a:tc>
                  <a:txBody>
                    <a:bodyPr/>
                    <a:lstStyle/>
                    <a:p>
                      <a:pPr marL="0" lvl="0" indent="0" algn="l" rtl="0">
                        <a:spcBef>
                          <a:spcPts val="0"/>
                        </a:spcBef>
                        <a:spcAft>
                          <a:spcPts val="0"/>
                        </a:spcAft>
                        <a:buNone/>
                      </a:pPr>
                      <a:r>
                        <a:rPr lang="iw" sz="1200"/>
                        <a:t>0</a:t>
                      </a:r>
                      <a:endParaRPr sz="1200"/>
                    </a:p>
                  </a:txBody>
                  <a:tcPr marL="91425" marR="91425" marT="91425" marB="91425"/>
                </a:tc>
                <a:tc>
                  <a:txBody>
                    <a:bodyPr/>
                    <a:lstStyle/>
                    <a:p>
                      <a:pPr marL="0" lvl="0" indent="0" algn="l" rtl="0">
                        <a:spcBef>
                          <a:spcPts val="0"/>
                        </a:spcBef>
                        <a:spcAft>
                          <a:spcPts val="0"/>
                        </a:spcAft>
                        <a:buNone/>
                      </a:pPr>
                      <a:r>
                        <a:rPr lang="iw" sz="1200"/>
                        <a:t>0</a:t>
                      </a:r>
                      <a:endParaRPr sz="1200"/>
                    </a:p>
                  </a:txBody>
                  <a:tcPr marL="91425" marR="91425" marT="91425" marB="91425"/>
                </a:tc>
                <a:tc>
                  <a:txBody>
                    <a:bodyPr/>
                    <a:lstStyle/>
                    <a:p>
                      <a:pPr marL="0" lvl="0" indent="0" algn="l" rtl="0">
                        <a:spcBef>
                          <a:spcPts val="0"/>
                        </a:spcBef>
                        <a:spcAft>
                          <a:spcPts val="0"/>
                        </a:spcAft>
                        <a:buNone/>
                      </a:pPr>
                      <a:r>
                        <a:rPr lang="iw" sz="1200"/>
                        <a:t>0</a:t>
                      </a:r>
                      <a:endParaRPr sz="12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iw" sz="1200"/>
                        <a:t>0</a:t>
                      </a:r>
                      <a:endParaRPr sz="12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iw" sz="1200"/>
                        <a:t>0</a:t>
                      </a:r>
                      <a:endParaRPr sz="12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iw" sz="1200"/>
                        <a:t>0</a:t>
                      </a:r>
                      <a:endParaRPr sz="12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7"/>
                  </a:ext>
                </a:extLst>
              </a:tr>
              <a:tr h="381000">
                <a:tc>
                  <a:txBody>
                    <a:bodyPr/>
                    <a:lstStyle/>
                    <a:p>
                      <a:pPr marL="0" lvl="0" indent="0" algn="l" rtl="0">
                        <a:spcBef>
                          <a:spcPts val="0"/>
                        </a:spcBef>
                        <a:spcAft>
                          <a:spcPts val="0"/>
                        </a:spcAft>
                        <a:buClr>
                          <a:schemeClr val="dk1"/>
                        </a:buClr>
                        <a:buSzPts val="1100"/>
                        <a:buFont typeface="Arial"/>
                        <a:buNone/>
                      </a:pPr>
                      <a:r>
                        <a:rPr lang="iw" sz="1200">
                          <a:solidFill>
                            <a:schemeClr val="dk1"/>
                          </a:solidFill>
                        </a:rPr>
                        <a:t>Anticipation</a:t>
                      </a:r>
                      <a:endParaRPr sz="1200"/>
                    </a:p>
                  </a:txBody>
                  <a:tcPr marL="91425" marR="91425" marT="91425" marB="91425"/>
                </a:tc>
                <a:tc>
                  <a:txBody>
                    <a:bodyPr/>
                    <a:lstStyle/>
                    <a:p>
                      <a:pPr marL="0" lvl="0" indent="0" algn="l" rtl="0">
                        <a:spcBef>
                          <a:spcPts val="0"/>
                        </a:spcBef>
                        <a:spcAft>
                          <a:spcPts val="0"/>
                        </a:spcAft>
                        <a:buNone/>
                      </a:pPr>
                      <a:r>
                        <a:rPr lang="iw" sz="1200">
                          <a:highlight>
                            <a:srgbClr val="00FFFF"/>
                          </a:highlight>
                        </a:rPr>
                        <a:t>1</a:t>
                      </a:r>
                      <a:endParaRPr sz="1200">
                        <a:highlight>
                          <a:srgbClr val="00FFFF"/>
                        </a:highlight>
                      </a:endParaRPr>
                    </a:p>
                  </a:txBody>
                  <a:tcPr marL="91425" marR="91425" marT="91425" marB="91425"/>
                </a:tc>
                <a:tc>
                  <a:txBody>
                    <a:bodyPr/>
                    <a:lstStyle/>
                    <a:p>
                      <a:pPr marL="0" lvl="0" indent="0" algn="l" rtl="0">
                        <a:spcBef>
                          <a:spcPts val="0"/>
                        </a:spcBef>
                        <a:spcAft>
                          <a:spcPts val="0"/>
                        </a:spcAft>
                        <a:buNone/>
                      </a:pPr>
                      <a:r>
                        <a:rPr lang="iw" sz="1200">
                          <a:highlight>
                            <a:srgbClr val="00FFFF"/>
                          </a:highlight>
                        </a:rPr>
                        <a:t>1</a:t>
                      </a:r>
                      <a:endParaRPr sz="1200">
                        <a:highlight>
                          <a:srgbClr val="00FFFF"/>
                        </a:highlight>
                      </a:endParaRPr>
                    </a:p>
                  </a:txBody>
                  <a:tcPr marL="91425" marR="91425" marT="91425" marB="91425"/>
                </a:tc>
                <a:tc>
                  <a:txBody>
                    <a:bodyPr/>
                    <a:lstStyle/>
                    <a:p>
                      <a:pPr marL="0" lvl="0" indent="0" algn="l" rtl="0">
                        <a:spcBef>
                          <a:spcPts val="0"/>
                        </a:spcBef>
                        <a:spcAft>
                          <a:spcPts val="0"/>
                        </a:spcAft>
                        <a:buNone/>
                      </a:pPr>
                      <a:r>
                        <a:rPr lang="iw" sz="1200">
                          <a:highlight>
                            <a:srgbClr val="00FFFF"/>
                          </a:highlight>
                        </a:rPr>
                        <a:t>1</a:t>
                      </a:r>
                      <a:endParaRPr sz="1200">
                        <a:highlight>
                          <a:srgbClr val="00FFFF"/>
                        </a:highlight>
                      </a:endParaRPr>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iw" sz="1200">
                          <a:highlight>
                            <a:srgbClr val="00FFFF"/>
                          </a:highlight>
                        </a:rPr>
                        <a:t>1</a:t>
                      </a:r>
                      <a:endParaRPr sz="1200">
                        <a:highlight>
                          <a:srgbClr val="00FFFF"/>
                        </a:highlight>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iw" sz="1200"/>
                        <a:t>4</a:t>
                      </a:r>
                      <a:endParaRPr sz="12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iw" sz="1200"/>
                        <a:t>1</a:t>
                      </a:r>
                      <a:endParaRPr sz="12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8"/>
                  </a:ext>
                </a:extLst>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iw">
                <a:solidFill>
                  <a:srgbClr val="FFFFFF"/>
                </a:solidFill>
              </a:rPr>
              <a:t>13</a:t>
            </a:fld>
            <a:endParaRPr>
              <a:solidFill>
                <a:srgbClr val="FFFFFF"/>
              </a:solidFill>
            </a:endParaRPr>
          </a:p>
        </p:txBody>
      </p:sp>
      <p:sp>
        <p:nvSpPr>
          <p:cNvPr id="155" name="Google Shape;155;p21"/>
          <p:cNvSpPr txBox="1">
            <a:spLocks noGrp="1"/>
          </p:cNvSpPr>
          <p:nvPr>
            <p:ph type="sldNum" idx="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iw"/>
              <a:t>13</a:t>
            </a:fld>
            <a:endParaRPr/>
          </a:p>
        </p:txBody>
      </p:sp>
      <p:pic>
        <p:nvPicPr>
          <p:cNvPr id="156" name="Google Shape;156;p21"/>
          <p:cNvPicPr preferRelativeResize="0"/>
          <p:nvPr/>
        </p:nvPicPr>
        <p:blipFill rotWithShape="1">
          <a:blip r:embed="rId3">
            <a:alphaModFix/>
          </a:blip>
          <a:srcRect t="10346"/>
          <a:stretch/>
        </p:blipFill>
        <p:spPr>
          <a:xfrm>
            <a:off x="657325" y="1435750"/>
            <a:ext cx="7829326" cy="3156325"/>
          </a:xfrm>
          <a:prstGeom prst="rect">
            <a:avLst/>
          </a:prstGeom>
          <a:noFill/>
          <a:ln>
            <a:noFill/>
          </a:ln>
        </p:spPr>
      </p:pic>
      <p:sp>
        <p:nvSpPr>
          <p:cNvPr id="157" name="Google Shape;157;p21"/>
          <p:cNvSpPr/>
          <p:nvPr/>
        </p:nvSpPr>
        <p:spPr>
          <a:xfrm>
            <a:off x="554850" y="227400"/>
            <a:ext cx="2162700" cy="853800"/>
          </a:xfrm>
          <a:prstGeom prst="chevron">
            <a:avLst>
              <a:gd name="adj" fmla="val 50000"/>
            </a:avLst>
          </a:prstGeom>
          <a:solidFill>
            <a:srgbClr val="FFFFFF"/>
          </a:solidFill>
          <a:ln w="28575"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iw" sz="2000" b="1"/>
              <a:t>  Scoring</a:t>
            </a:r>
            <a:endParaRPr sz="2000" b="1"/>
          </a:p>
        </p:txBody>
      </p:sp>
      <p:sp>
        <p:nvSpPr>
          <p:cNvPr id="158" name="Google Shape;158;p21"/>
          <p:cNvSpPr txBox="1"/>
          <p:nvPr/>
        </p:nvSpPr>
        <p:spPr>
          <a:xfrm>
            <a:off x="2992325" y="312700"/>
            <a:ext cx="5627100" cy="734700"/>
          </a:xfrm>
          <a:prstGeom prst="rect">
            <a:avLst/>
          </a:prstGeom>
          <a:noFill/>
          <a:ln>
            <a:noFill/>
          </a:ln>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iw" sz="2000" b="1">
                <a:solidFill>
                  <a:schemeClr val="dk1"/>
                </a:solidFill>
                <a:latin typeface="Times New Roman"/>
                <a:ea typeface="Times New Roman"/>
                <a:cs typeface="Times New Roman"/>
                <a:sym typeface="Times New Roman"/>
              </a:rPr>
              <a:t>How well our system scored?</a:t>
            </a:r>
            <a:endParaRPr sz="2000" b="1">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r>
              <a:rPr lang="iw" sz="1600" b="1">
                <a:solidFill>
                  <a:schemeClr val="dk1"/>
                </a:solidFill>
                <a:latin typeface="Times New Roman"/>
                <a:ea typeface="Times New Roman"/>
                <a:cs typeface="Times New Roman"/>
                <a:sym typeface="Times New Roman"/>
              </a:rPr>
              <a:t>Example: Joy</a:t>
            </a:r>
            <a:endParaRPr sz="1600" b="1">
              <a:solidFill>
                <a:schemeClr val="dk1"/>
              </a:solidFill>
              <a:latin typeface="Times New Roman"/>
              <a:ea typeface="Times New Roman"/>
              <a:cs typeface="Times New Roman"/>
              <a:sym typeface="Times New Roman"/>
            </a:endParaRPr>
          </a:p>
        </p:txBody>
      </p:sp>
      <p:sp>
        <p:nvSpPr>
          <p:cNvPr id="159" name="Google Shape;159;p21"/>
          <p:cNvSpPr/>
          <p:nvPr/>
        </p:nvSpPr>
        <p:spPr>
          <a:xfrm>
            <a:off x="3582525" y="2627900"/>
            <a:ext cx="415500" cy="1033200"/>
          </a:xfrm>
          <a:prstGeom prst="rect">
            <a:avLst/>
          </a:prstGeom>
          <a:noFill/>
          <a:ln w="38100"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1"/>
          <p:cNvSpPr/>
          <p:nvPr/>
        </p:nvSpPr>
        <p:spPr>
          <a:xfrm>
            <a:off x="3582400" y="3661100"/>
            <a:ext cx="415500" cy="786000"/>
          </a:xfrm>
          <a:prstGeom prst="rect">
            <a:avLst/>
          </a:prstGeom>
          <a:noFill/>
          <a:ln w="38100"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Shape 164"/>
        <p:cNvGrpSpPr/>
        <p:nvPr/>
      </p:nvGrpSpPr>
      <p:grpSpPr>
        <a:xfrm>
          <a:off x="0" y="0"/>
          <a:ext cx="0" cy="0"/>
          <a:chOff x="0" y="0"/>
          <a:chExt cx="0" cy="0"/>
        </a:xfrm>
      </p:grpSpPr>
      <p:sp>
        <p:nvSpPr>
          <p:cNvPr id="165" name="Google Shape;165;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iw">
                <a:solidFill>
                  <a:srgbClr val="FFFFFF"/>
                </a:solidFill>
              </a:rPr>
              <a:t>14</a:t>
            </a:fld>
            <a:endParaRPr>
              <a:solidFill>
                <a:srgbClr val="FFFFFF"/>
              </a:solidFill>
            </a:endParaRPr>
          </a:p>
        </p:txBody>
      </p:sp>
      <p:sp>
        <p:nvSpPr>
          <p:cNvPr id="166" name="Google Shape;166;p22"/>
          <p:cNvSpPr txBox="1">
            <a:spLocks noGrp="1"/>
          </p:cNvSpPr>
          <p:nvPr>
            <p:ph type="sldNum" idx="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iw"/>
              <a:t>14</a:t>
            </a:fld>
            <a:endParaRPr/>
          </a:p>
        </p:txBody>
      </p:sp>
      <p:pic>
        <p:nvPicPr>
          <p:cNvPr id="167" name="Google Shape;167;p22"/>
          <p:cNvPicPr preferRelativeResize="0"/>
          <p:nvPr/>
        </p:nvPicPr>
        <p:blipFill rotWithShape="1">
          <a:blip r:embed="rId3">
            <a:alphaModFix/>
          </a:blip>
          <a:srcRect t="7338"/>
          <a:stretch/>
        </p:blipFill>
        <p:spPr>
          <a:xfrm>
            <a:off x="583272" y="1388425"/>
            <a:ext cx="7959954" cy="3274800"/>
          </a:xfrm>
          <a:prstGeom prst="rect">
            <a:avLst/>
          </a:prstGeom>
          <a:noFill/>
          <a:ln>
            <a:noFill/>
          </a:ln>
        </p:spPr>
      </p:pic>
      <p:sp>
        <p:nvSpPr>
          <p:cNvPr id="168" name="Google Shape;168;p22"/>
          <p:cNvSpPr/>
          <p:nvPr/>
        </p:nvSpPr>
        <p:spPr>
          <a:xfrm>
            <a:off x="554850" y="227400"/>
            <a:ext cx="2162700" cy="853800"/>
          </a:xfrm>
          <a:prstGeom prst="chevron">
            <a:avLst>
              <a:gd name="adj" fmla="val 50000"/>
            </a:avLst>
          </a:prstGeom>
          <a:solidFill>
            <a:srgbClr val="FFFFFF"/>
          </a:solidFill>
          <a:ln w="28575"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iw" sz="2000" b="1"/>
              <a:t>  Scoring</a:t>
            </a:r>
            <a:endParaRPr sz="2000" b="1"/>
          </a:p>
        </p:txBody>
      </p:sp>
      <p:sp>
        <p:nvSpPr>
          <p:cNvPr id="169" name="Google Shape;169;p22"/>
          <p:cNvSpPr txBox="1"/>
          <p:nvPr/>
        </p:nvSpPr>
        <p:spPr>
          <a:xfrm>
            <a:off x="2916125" y="286950"/>
            <a:ext cx="5627100" cy="734700"/>
          </a:xfrm>
          <a:prstGeom prst="rect">
            <a:avLst/>
          </a:prstGeom>
          <a:noFill/>
          <a:ln>
            <a:noFill/>
          </a:ln>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iw" sz="2000" b="1">
                <a:solidFill>
                  <a:schemeClr val="dk1"/>
                </a:solidFill>
                <a:latin typeface="Times New Roman"/>
                <a:ea typeface="Times New Roman"/>
                <a:cs typeface="Times New Roman"/>
                <a:sym typeface="Times New Roman"/>
              </a:rPr>
              <a:t>How well our system scored?</a:t>
            </a:r>
            <a:endParaRPr sz="2000" b="1">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r>
              <a:rPr lang="iw" sz="1600" b="1">
                <a:solidFill>
                  <a:schemeClr val="dk1"/>
                </a:solidFill>
                <a:latin typeface="Times New Roman"/>
                <a:ea typeface="Times New Roman"/>
                <a:cs typeface="Times New Roman"/>
                <a:sym typeface="Times New Roman"/>
              </a:rPr>
              <a:t>Example 2: Anticipation</a:t>
            </a:r>
            <a:endParaRPr sz="1600" b="1">
              <a:solidFill>
                <a:schemeClr val="dk1"/>
              </a:solidFill>
              <a:latin typeface="Times New Roman"/>
              <a:ea typeface="Times New Roman"/>
              <a:cs typeface="Times New Roman"/>
              <a:sym typeface="Times New Roman"/>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23"/>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iw"/>
              <a:t>15</a:t>
            </a:fld>
            <a:endParaRPr/>
          </a:p>
        </p:txBody>
      </p:sp>
      <p:sp>
        <p:nvSpPr>
          <p:cNvPr id="175" name="Google Shape;175;p23"/>
          <p:cNvSpPr txBox="1"/>
          <p:nvPr/>
        </p:nvSpPr>
        <p:spPr>
          <a:xfrm>
            <a:off x="2977502" y="2718375"/>
            <a:ext cx="2077500" cy="2164200"/>
          </a:xfrm>
          <a:prstGeom prst="rect">
            <a:avLst/>
          </a:prstGeom>
          <a:noFill/>
          <a:ln w="19050" cap="flat" cmpd="sng">
            <a:solidFill>
              <a:schemeClr val="accent4"/>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iw" sz="1600" b="1">
                <a:solidFill>
                  <a:schemeClr val="dk1"/>
                </a:solidFill>
              </a:rPr>
              <a:t>tweet #2:</a:t>
            </a:r>
            <a:endParaRPr sz="1600" b="1">
              <a:solidFill>
                <a:schemeClr val="dk1"/>
              </a:solidFill>
            </a:endParaRPr>
          </a:p>
          <a:p>
            <a:pPr marL="0" lvl="0" indent="0" algn="l" rtl="0">
              <a:spcBef>
                <a:spcPts val="0"/>
              </a:spcBef>
              <a:spcAft>
                <a:spcPts val="0"/>
              </a:spcAft>
              <a:buNone/>
            </a:pPr>
            <a:endParaRPr sz="1600" u="sng">
              <a:solidFill>
                <a:schemeClr val="dk1"/>
              </a:solidFill>
            </a:endParaRPr>
          </a:p>
          <a:p>
            <a:pPr marL="0" lvl="0" indent="0" algn="l" rtl="0">
              <a:spcBef>
                <a:spcPts val="0"/>
              </a:spcBef>
              <a:spcAft>
                <a:spcPts val="0"/>
              </a:spcAft>
              <a:buNone/>
            </a:pPr>
            <a:r>
              <a:rPr lang="iw" sz="1600"/>
              <a:t>I feel your pain, Olenna told Jaime that Casterly Rock is worthless, but she didn’t tell daenerys. </a:t>
            </a:r>
            <a:endParaRPr sz="1600"/>
          </a:p>
          <a:p>
            <a:pPr marL="0" lvl="0" indent="0" algn="l" rtl="0">
              <a:spcBef>
                <a:spcPts val="0"/>
              </a:spcBef>
              <a:spcAft>
                <a:spcPts val="0"/>
              </a:spcAft>
              <a:buNone/>
            </a:pPr>
            <a:r>
              <a:rPr lang="iw" sz="1600"/>
              <a:t>I hate sloppy writing </a:t>
            </a:r>
            <a:endParaRPr sz="1600"/>
          </a:p>
        </p:txBody>
      </p:sp>
      <p:sp>
        <p:nvSpPr>
          <p:cNvPr id="176" name="Google Shape;176;p23"/>
          <p:cNvSpPr/>
          <p:nvPr/>
        </p:nvSpPr>
        <p:spPr>
          <a:xfrm>
            <a:off x="554850" y="227400"/>
            <a:ext cx="2771700" cy="853800"/>
          </a:xfrm>
          <a:prstGeom prst="chevron">
            <a:avLst>
              <a:gd name="adj" fmla="val 50000"/>
            </a:avLst>
          </a:prstGeom>
          <a:solidFill>
            <a:srgbClr val="FFFFFF"/>
          </a:solidFill>
          <a:ln w="2857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iw" sz="2000" b="1"/>
              <a:t>Consolidation</a:t>
            </a:r>
            <a:endParaRPr sz="2000" b="1"/>
          </a:p>
        </p:txBody>
      </p:sp>
      <p:sp>
        <p:nvSpPr>
          <p:cNvPr id="177" name="Google Shape;177;p23"/>
          <p:cNvSpPr txBox="1"/>
          <p:nvPr/>
        </p:nvSpPr>
        <p:spPr>
          <a:xfrm>
            <a:off x="5358675" y="2718375"/>
            <a:ext cx="1972800" cy="2164200"/>
          </a:xfrm>
          <a:prstGeom prst="rect">
            <a:avLst/>
          </a:prstGeom>
          <a:noFill/>
          <a:ln w="19050" cap="flat" cmpd="sng">
            <a:solidFill>
              <a:schemeClr val="accent4"/>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iw" sz="1600" b="1">
                <a:solidFill>
                  <a:schemeClr val="dk1"/>
                </a:solidFill>
              </a:rPr>
              <a:t>tweet #3:</a:t>
            </a:r>
            <a:endParaRPr sz="1600" b="1">
              <a:solidFill>
                <a:schemeClr val="dk1"/>
              </a:solidFill>
            </a:endParaRPr>
          </a:p>
          <a:p>
            <a:pPr marL="0" lvl="0" indent="0" algn="l" rtl="0">
              <a:spcBef>
                <a:spcPts val="0"/>
              </a:spcBef>
              <a:spcAft>
                <a:spcPts val="0"/>
              </a:spcAft>
              <a:buNone/>
            </a:pPr>
            <a:endParaRPr sz="1600" u="sng">
              <a:solidFill>
                <a:schemeClr val="dk1"/>
              </a:solidFill>
            </a:endParaRPr>
          </a:p>
          <a:p>
            <a:pPr marL="0" lvl="0" indent="0" algn="l" rtl="0">
              <a:spcBef>
                <a:spcPts val="0"/>
              </a:spcBef>
              <a:spcAft>
                <a:spcPts val="0"/>
              </a:spcAft>
              <a:buNone/>
            </a:pPr>
            <a:r>
              <a:rPr lang="iw" sz="1600">
                <a:solidFill>
                  <a:schemeClr val="dk1"/>
                </a:solidFill>
              </a:rPr>
              <a:t>It didn’t hurt me when jon snow died, but Jaime’s death is going to hurt a lot a lot</a:t>
            </a:r>
            <a:endParaRPr sz="1600">
              <a:solidFill>
                <a:schemeClr val="dk1"/>
              </a:solidFill>
            </a:endParaRPr>
          </a:p>
        </p:txBody>
      </p:sp>
      <p:sp>
        <p:nvSpPr>
          <p:cNvPr id="178" name="Google Shape;178;p23"/>
          <p:cNvSpPr txBox="1"/>
          <p:nvPr/>
        </p:nvSpPr>
        <p:spPr>
          <a:xfrm>
            <a:off x="558950" y="2718375"/>
            <a:ext cx="2143200" cy="2164200"/>
          </a:xfrm>
          <a:prstGeom prst="rect">
            <a:avLst/>
          </a:prstGeom>
          <a:noFill/>
          <a:ln w="19050" cap="flat" cmpd="sng">
            <a:solidFill>
              <a:schemeClr val="accent4"/>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iw" sz="1600" b="1">
                <a:solidFill>
                  <a:schemeClr val="dk1"/>
                </a:solidFill>
              </a:rPr>
              <a:t>tweet #1:</a:t>
            </a:r>
            <a:endParaRPr sz="1600" b="1">
              <a:solidFill>
                <a:schemeClr val="dk1"/>
              </a:solidFill>
            </a:endParaRPr>
          </a:p>
          <a:p>
            <a:pPr marL="0" lvl="0" indent="0" algn="l" rtl="0">
              <a:spcBef>
                <a:spcPts val="0"/>
              </a:spcBef>
              <a:spcAft>
                <a:spcPts val="0"/>
              </a:spcAft>
              <a:buNone/>
            </a:pPr>
            <a:endParaRPr sz="1600" u="sng">
              <a:solidFill>
                <a:schemeClr val="dk1"/>
              </a:solidFill>
            </a:endParaRPr>
          </a:p>
          <a:p>
            <a:pPr marL="0" lvl="0" indent="0" algn="l" rtl="0">
              <a:spcBef>
                <a:spcPts val="0"/>
              </a:spcBef>
              <a:spcAft>
                <a:spcPts val="0"/>
              </a:spcAft>
              <a:buNone/>
            </a:pPr>
            <a:r>
              <a:rPr lang="iw" sz="1600">
                <a:solidFill>
                  <a:schemeClr val="dk1"/>
                </a:solidFill>
              </a:rPr>
              <a:t>game of throne s07e03</a:t>
            </a:r>
            <a:endParaRPr sz="1600">
              <a:solidFill>
                <a:schemeClr val="dk1"/>
              </a:solidFill>
            </a:endParaRPr>
          </a:p>
          <a:p>
            <a:pPr marL="0" lvl="0" indent="0" algn="l" rtl="0">
              <a:spcBef>
                <a:spcPts val="0"/>
              </a:spcBef>
              <a:spcAft>
                <a:spcPts val="0"/>
              </a:spcAft>
              <a:buNone/>
            </a:pPr>
            <a:r>
              <a:rPr lang="iw" sz="1600">
                <a:solidFill>
                  <a:schemeClr val="dk1"/>
                </a:solidFill>
              </a:rPr>
              <a:t>good lord what</a:t>
            </a:r>
            <a:endParaRPr sz="1600">
              <a:solidFill>
                <a:schemeClr val="dk1"/>
              </a:solidFill>
            </a:endParaRPr>
          </a:p>
          <a:p>
            <a:pPr marL="0" lvl="0" indent="0" algn="l" rtl="0">
              <a:spcBef>
                <a:spcPts val="0"/>
              </a:spcBef>
              <a:spcAft>
                <a:spcPts val="0"/>
              </a:spcAft>
              <a:buNone/>
            </a:pPr>
            <a:r>
              <a:rPr lang="iw" sz="1600">
                <a:solidFill>
                  <a:schemeClr val="dk1"/>
                </a:solidFill>
              </a:rPr>
              <a:t>crazy television</a:t>
            </a:r>
            <a:endParaRPr sz="1600">
              <a:solidFill>
                <a:schemeClr val="dk1"/>
              </a:solidFill>
            </a:endParaRPr>
          </a:p>
          <a:p>
            <a:pPr marL="0" lvl="0" indent="0" algn="l" rtl="0">
              <a:spcBef>
                <a:spcPts val="0"/>
              </a:spcBef>
              <a:spcAft>
                <a:spcPts val="0"/>
              </a:spcAft>
              <a:buNone/>
            </a:pPr>
            <a:r>
              <a:rPr lang="iw" sz="1600">
                <a:solidFill>
                  <a:schemeClr val="dk1"/>
                </a:solidFill>
              </a:rPr>
              <a:t>@nikolajcw is a hero </a:t>
            </a:r>
            <a:endParaRPr sz="1600">
              <a:solidFill>
                <a:schemeClr val="dk1"/>
              </a:solidFill>
            </a:endParaRPr>
          </a:p>
          <a:p>
            <a:pPr marL="0" lvl="0" indent="0" algn="l" rtl="0">
              <a:spcBef>
                <a:spcPts val="0"/>
              </a:spcBef>
              <a:spcAft>
                <a:spcPts val="0"/>
              </a:spcAft>
              <a:buNone/>
            </a:pPr>
            <a:endParaRPr sz="1600">
              <a:solidFill>
                <a:schemeClr val="dk1"/>
              </a:solidFill>
            </a:endParaRPr>
          </a:p>
          <a:p>
            <a:pPr marL="0" lvl="0" indent="0" algn="l" rtl="0">
              <a:spcBef>
                <a:spcPts val="0"/>
              </a:spcBef>
              <a:spcAft>
                <a:spcPts val="0"/>
              </a:spcAft>
              <a:buNone/>
            </a:pPr>
            <a:endParaRPr sz="1600"/>
          </a:p>
        </p:txBody>
      </p:sp>
      <p:sp>
        <p:nvSpPr>
          <p:cNvPr id="179" name="Google Shape;179;p23"/>
          <p:cNvSpPr txBox="1"/>
          <p:nvPr/>
        </p:nvSpPr>
        <p:spPr>
          <a:xfrm>
            <a:off x="554850" y="1410575"/>
            <a:ext cx="3211500" cy="97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iw" sz="1800">
                <a:solidFill>
                  <a:schemeClr val="dk1"/>
                </a:solidFill>
              </a:rPr>
              <a:t>Episode: 3</a:t>
            </a:r>
            <a:endParaRPr sz="1800">
              <a:solidFill>
                <a:schemeClr val="dk1"/>
              </a:solidFill>
            </a:endParaRPr>
          </a:p>
          <a:p>
            <a:pPr marL="0" lvl="0" indent="0" algn="l" rtl="0">
              <a:spcBef>
                <a:spcPts val="0"/>
              </a:spcBef>
              <a:spcAft>
                <a:spcPts val="0"/>
              </a:spcAft>
              <a:buNone/>
            </a:pPr>
            <a:r>
              <a:rPr lang="iw" sz="1800">
                <a:solidFill>
                  <a:schemeClr val="dk1"/>
                </a:solidFill>
              </a:rPr>
              <a:t>Category: Character</a:t>
            </a:r>
            <a:endParaRPr sz="1800">
              <a:solidFill>
                <a:schemeClr val="dk1"/>
              </a:solidFill>
            </a:endParaRPr>
          </a:p>
          <a:p>
            <a:pPr marL="0" lvl="0" indent="0" algn="l" rtl="0">
              <a:spcBef>
                <a:spcPts val="0"/>
              </a:spcBef>
              <a:spcAft>
                <a:spcPts val="0"/>
              </a:spcAft>
              <a:buNone/>
            </a:pPr>
            <a:r>
              <a:rPr lang="iw" sz="1800">
                <a:solidFill>
                  <a:schemeClr val="dk1"/>
                </a:solidFill>
              </a:rPr>
              <a:t>Character: Jaime Lannister</a:t>
            </a:r>
            <a:endParaRPr sz="1800">
              <a:solidFill>
                <a:schemeClr val="dk1"/>
              </a:solidFill>
              <a:highlight>
                <a:srgbClr val="00FFFF"/>
              </a:highlight>
            </a:endParaRPr>
          </a:p>
          <a:p>
            <a:pPr marL="0" lvl="0" indent="0" algn="l" rtl="0">
              <a:spcBef>
                <a:spcPts val="0"/>
              </a:spcBef>
              <a:spcAft>
                <a:spcPts val="0"/>
              </a:spcAft>
              <a:buNone/>
            </a:pPr>
            <a:endParaRPr sz="180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24"/>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iw"/>
              <a:t>16</a:t>
            </a:fld>
            <a:endParaRPr/>
          </a:p>
        </p:txBody>
      </p:sp>
      <p:sp>
        <p:nvSpPr>
          <p:cNvPr id="185" name="Google Shape;185;p24"/>
          <p:cNvSpPr/>
          <p:nvPr/>
        </p:nvSpPr>
        <p:spPr>
          <a:xfrm>
            <a:off x="554850" y="227400"/>
            <a:ext cx="2771700" cy="853800"/>
          </a:xfrm>
          <a:prstGeom prst="chevron">
            <a:avLst>
              <a:gd name="adj" fmla="val 50000"/>
            </a:avLst>
          </a:prstGeom>
          <a:solidFill>
            <a:srgbClr val="FFFFFF"/>
          </a:solidFill>
          <a:ln w="2857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iw" sz="2000" b="1"/>
              <a:t>Consolidation</a:t>
            </a:r>
            <a:endParaRPr sz="2000" b="1"/>
          </a:p>
        </p:txBody>
      </p:sp>
      <p:graphicFrame>
        <p:nvGraphicFramePr>
          <p:cNvPr id="186" name="Google Shape;186;p24"/>
          <p:cNvGraphicFramePr/>
          <p:nvPr/>
        </p:nvGraphicFramePr>
        <p:xfrm>
          <a:off x="1338125" y="1258475"/>
          <a:ext cx="4683450" cy="3525250"/>
        </p:xfrm>
        <a:graphic>
          <a:graphicData uri="http://schemas.openxmlformats.org/drawingml/2006/table">
            <a:tbl>
              <a:tblPr>
                <a:noFill/>
                <a:tableStyleId>{AB051D76-FCE1-43EA-85DA-BF7342854788}</a:tableStyleId>
              </a:tblPr>
              <a:tblGrid>
                <a:gridCol w="1121975">
                  <a:extLst>
                    <a:ext uri="{9D8B030D-6E8A-4147-A177-3AD203B41FA5}">
                      <a16:colId xmlns:a16="http://schemas.microsoft.com/office/drawing/2014/main" val="20000"/>
                    </a:ext>
                  </a:extLst>
                </a:gridCol>
                <a:gridCol w="558300">
                  <a:extLst>
                    <a:ext uri="{9D8B030D-6E8A-4147-A177-3AD203B41FA5}">
                      <a16:colId xmlns:a16="http://schemas.microsoft.com/office/drawing/2014/main" val="20001"/>
                    </a:ext>
                  </a:extLst>
                </a:gridCol>
                <a:gridCol w="609650">
                  <a:extLst>
                    <a:ext uri="{9D8B030D-6E8A-4147-A177-3AD203B41FA5}">
                      <a16:colId xmlns:a16="http://schemas.microsoft.com/office/drawing/2014/main" val="20002"/>
                    </a:ext>
                  </a:extLst>
                </a:gridCol>
                <a:gridCol w="606625">
                  <a:extLst>
                    <a:ext uri="{9D8B030D-6E8A-4147-A177-3AD203B41FA5}">
                      <a16:colId xmlns:a16="http://schemas.microsoft.com/office/drawing/2014/main" val="20003"/>
                    </a:ext>
                  </a:extLst>
                </a:gridCol>
                <a:gridCol w="687575">
                  <a:extLst>
                    <a:ext uri="{9D8B030D-6E8A-4147-A177-3AD203B41FA5}">
                      <a16:colId xmlns:a16="http://schemas.microsoft.com/office/drawing/2014/main" val="20004"/>
                    </a:ext>
                  </a:extLst>
                </a:gridCol>
                <a:gridCol w="1099325">
                  <a:extLst>
                    <a:ext uri="{9D8B030D-6E8A-4147-A177-3AD203B41FA5}">
                      <a16:colId xmlns:a16="http://schemas.microsoft.com/office/drawing/2014/main" val="20005"/>
                    </a:ext>
                  </a:extLst>
                </a:gridCol>
              </a:tblGrid>
              <a:tr h="381000">
                <a:tc>
                  <a:txBody>
                    <a:bodyPr/>
                    <a:lstStyle/>
                    <a:p>
                      <a:pPr marL="0" lvl="0" indent="0" algn="l" rtl="0">
                        <a:spcBef>
                          <a:spcPts val="0"/>
                        </a:spcBef>
                        <a:spcAft>
                          <a:spcPts val="0"/>
                        </a:spcAft>
                        <a:buNone/>
                      </a:pPr>
                      <a:endParaRPr sz="1200"/>
                    </a:p>
                  </a:txBody>
                  <a:tcPr marL="91425" marR="91425" marT="91425" marB="91425"/>
                </a:tc>
                <a:tc>
                  <a:txBody>
                    <a:bodyPr/>
                    <a:lstStyle/>
                    <a:p>
                      <a:pPr marL="0" lvl="0" indent="0" algn="l" rtl="0">
                        <a:spcBef>
                          <a:spcPts val="0"/>
                        </a:spcBef>
                        <a:spcAft>
                          <a:spcPts val="0"/>
                        </a:spcAft>
                        <a:buNone/>
                      </a:pPr>
                      <a:r>
                        <a:rPr lang="iw" sz="1200"/>
                        <a:t>#1</a:t>
                      </a:r>
                      <a:endParaRPr sz="1200"/>
                    </a:p>
                  </a:txBody>
                  <a:tcPr marL="91425" marR="91425" marT="91425" marB="91425"/>
                </a:tc>
                <a:tc>
                  <a:txBody>
                    <a:bodyPr/>
                    <a:lstStyle/>
                    <a:p>
                      <a:pPr marL="0" lvl="0" indent="0" algn="l" rtl="0">
                        <a:spcBef>
                          <a:spcPts val="0"/>
                        </a:spcBef>
                        <a:spcAft>
                          <a:spcPts val="0"/>
                        </a:spcAft>
                        <a:buNone/>
                      </a:pPr>
                      <a:r>
                        <a:rPr lang="iw" sz="1200"/>
                        <a:t>#2</a:t>
                      </a:r>
                      <a:endParaRPr sz="1200"/>
                    </a:p>
                  </a:txBody>
                  <a:tcPr marL="91425" marR="91425" marT="91425" marB="91425">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iw" sz="1200"/>
                        <a:t>#3</a:t>
                      </a:r>
                      <a:endParaRPr sz="12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iw" sz="1200" b="1"/>
                        <a:t>total</a:t>
                      </a:r>
                      <a:endParaRPr sz="1200" b="1"/>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iw" sz="1200" b="1"/>
                        <a:t>normalized</a:t>
                      </a:r>
                      <a:endParaRPr sz="1200" b="1"/>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iw" sz="1200"/>
                        <a:t>Joy</a:t>
                      </a:r>
                      <a:endParaRPr sz="1200"/>
                    </a:p>
                  </a:txBody>
                  <a:tcPr marL="91425" marR="91425" marT="91425" marB="91425"/>
                </a:tc>
                <a:tc>
                  <a:txBody>
                    <a:bodyPr/>
                    <a:lstStyle/>
                    <a:p>
                      <a:pPr marL="0" lvl="0" indent="0" algn="l" rtl="0">
                        <a:spcBef>
                          <a:spcPts val="0"/>
                        </a:spcBef>
                        <a:spcAft>
                          <a:spcPts val="0"/>
                        </a:spcAft>
                        <a:buNone/>
                      </a:pPr>
                      <a:r>
                        <a:rPr lang="iw" sz="1200"/>
                        <a:t>1</a:t>
                      </a:r>
                      <a:endParaRPr sz="12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iw" sz="1200"/>
                        <a:t>0</a:t>
                      </a:r>
                      <a:endParaRPr sz="12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iw" sz="1200"/>
                        <a:t>0</a:t>
                      </a:r>
                      <a:endParaRPr sz="12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iw" sz="1200"/>
                        <a:t>1</a:t>
                      </a:r>
                      <a:endParaRPr sz="12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iw" sz="1200"/>
                        <a:t>0.4</a:t>
                      </a:r>
                      <a:endParaRPr sz="12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iw" sz="1200">
                          <a:solidFill>
                            <a:schemeClr val="dk1"/>
                          </a:solidFill>
                        </a:rPr>
                        <a:t>Trust</a:t>
                      </a:r>
                      <a:endParaRPr sz="1200"/>
                    </a:p>
                  </a:txBody>
                  <a:tcPr marL="91425" marR="91425" marT="91425" marB="91425"/>
                </a:tc>
                <a:tc>
                  <a:txBody>
                    <a:bodyPr/>
                    <a:lstStyle/>
                    <a:p>
                      <a:pPr marL="0" lvl="0" indent="0" algn="l" rtl="0">
                        <a:spcBef>
                          <a:spcPts val="0"/>
                        </a:spcBef>
                        <a:spcAft>
                          <a:spcPts val="0"/>
                        </a:spcAft>
                        <a:buNone/>
                      </a:pPr>
                      <a:r>
                        <a:rPr lang="iw" sz="1200"/>
                        <a:t>1</a:t>
                      </a:r>
                      <a:endParaRPr sz="12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iw" sz="1200"/>
                        <a:t>0</a:t>
                      </a:r>
                      <a:endParaRPr sz="12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iw" sz="1200"/>
                        <a:t>0</a:t>
                      </a:r>
                      <a:endParaRPr sz="12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iw" sz="1200"/>
                        <a:t>1</a:t>
                      </a:r>
                      <a:endParaRPr sz="12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iw" sz="1200"/>
                        <a:t>0.4</a:t>
                      </a:r>
                      <a:endParaRPr sz="12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iw" sz="1200">
                          <a:solidFill>
                            <a:schemeClr val="dk1"/>
                          </a:solidFill>
                        </a:rPr>
                        <a:t>Fear</a:t>
                      </a:r>
                      <a:endParaRPr sz="1200"/>
                    </a:p>
                  </a:txBody>
                  <a:tcPr marL="91425" marR="91425" marT="91425" marB="91425"/>
                </a:tc>
                <a:tc>
                  <a:txBody>
                    <a:bodyPr/>
                    <a:lstStyle/>
                    <a:p>
                      <a:pPr marL="0" lvl="0" indent="0" algn="l" rtl="0">
                        <a:spcBef>
                          <a:spcPts val="0"/>
                        </a:spcBef>
                        <a:spcAft>
                          <a:spcPts val="0"/>
                        </a:spcAft>
                        <a:buNone/>
                      </a:pPr>
                      <a:r>
                        <a:rPr lang="iw" sz="1200"/>
                        <a:t>0.5</a:t>
                      </a:r>
                      <a:endParaRPr sz="12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Clr>
                          <a:schemeClr val="dk1"/>
                        </a:buClr>
                        <a:buSzPts val="1100"/>
                        <a:buFont typeface="Arial"/>
                        <a:buNone/>
                      </a:pPr>
                      <a:r>
                        <a:rPr lang="iw" sz="1200">
                          <a:solidFill>
                            <a:schemeClr val="dk1"/>
                          </a:solidFill>
                        </a:rPr>
                        <a:t>0.667</a:t>
                      </a:r>
                      <a:endParaRPr sz="12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iw" sz="1200"/>
                        <a:t>1</a:t>
                      </a:r>
                      <a:endParaRPr sz="12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iw" sz="1200"/>
                        <a:t>2.167</a:t>
                      </a:r>
                      <a:endParaRPr sz="12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iw" sz="1200">
                          <a:solidFill>
                            <a:schemeClr val="dk1"/>
                          </a:solidFill>
                        </a:rPr>
                        <a:t>0.866</a:t>
                      </a:r>
                      <a:endParaRPr sz="12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iw" sz="1200">
                          <a:solidFill>
                            <a:schemeClr val="dk1"/>
                          </a:solidFill>
                        </a:rPr>
                        <a:t>Surprise</a:t>
                      </a:r>
                      <a:endParaRPr sz="1200"/>
                    </a:p>
                  </a:txBody>
                  <a:tcPr marL="91425" marR="91425" marT="91425" marB="91425"/>
                </a:tc>
                <a:tc>
                  <a:txBody>
                    <a:bodyPr/>
                    <a:lstStyle/>
                    <a:p>
                      <a:pPr marL="0" lvl="0" indent="0" algn="l" rtl="0">
                        <a:spcBef>
                          <a:spcPts val="0"/>
                        </a:spcBef>
                        <a:spcAft>
                          <a:spcPts val="0"/>
                        </a:spcAft>
                        <a:buNone/>
                      </a:pPr>
                      <a:r>
                        <a:rPr lang="iw" sz="1200"/>
                        <a:t>1</a:t>
                      </a:r>
                      <a:endParaRPr sz="12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iw" sz="1200"/>
                        <a:t>0</a:t>
                      </a:r>
                      <a:endParaRPr sz="12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iw" sz="1200"/>
                        <a:t>0.25</a:t>
                      </a:r>
                      <a:endParaRPr sz="12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iw" sz="1200"/>
                        <a:t>1.25</a:t>
                      </a:r>
                      <a:endParaRPr sz="12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iw" sz="1200"/>
                        <a:t>0.5</a:t>
                      </a:r>
                      <a:endParaRPr sz="12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4"/>
                  </a:ext>
                </a:extLst>
              </a:tr>
              <a:tr h="477250">
                <a:tc>
                  <a:txBody>
                    <a:bodyPr/>
                    <a:lstStyle/>
                    <a:p>
                      <a:pPr marL="0" lvl="0" indent="0" algn="l" rtl="0">
                        <a:spcBef>
                          <a:spcPts val="0"/>
                        </a:spcBef>
                        <a:spcAft>
                          <a:spcPts val="0"/>
                        </a:spcAft>
                        <a:buNone/>
                      </a:pPr>
                      <a:r>
                        <a:rPr lang="iw" sz="1200">
                          <a:solidFill>
                            <a:schemeClr val="dk1"/>
                          </a:solidFill>
                        </a:rPr>
                        <a:t>Sadness</a:t>
                      </a:r>
                      <a:endParaRPr sz="1200"/>
                    </a:p>
                  </a:txBody>
                  <a:tcPr marL="91425" marR="91425" marT="91425" marB="91425"/>
                </a:tc>
                <a:tc>
                  <a:txBody>
                    <a:bodyPr/>
                    <a:lstStyle/>
                    <a:p>
                      <a:pPr marL="0" lvl="0" indent="0" algn="l" rtl="0">
                        <a:spcBef>
                          <a:spcPts val="0"/>
                        </a:spcBef>
                        <a:spcAft>
                          <a:spcPts val="0"/>
                        </a:spcAft>
                        <a:buNone/>
                      </a:pPr>
                      <a:r>
                        <a:rPr lang="iw" sz="1200"/>
                        <a:t>0.5</a:t>
                      </a:r>
                      <a:endParaRPr sz="12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iw" sz="1200"/>
                        <a:t>1</a:t>
                      </a:r>
                      <a:endParaRPr sz="12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iw" sz="1200"/>
                        <a:t>1</a:t>
                      </a:r>
                      <a:endParaRPr sz="12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iw" sz="1200"/>
                        <a:t>2.5</a:t>
                      </a:r>
                      <a:endParaRPr sz="12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iw" sz="1200"/>
                        <a:t>1</a:t>
                      </a:r>
                      <a:endParaRPr sz="12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5"/>
                  </a:ext>
                </a:extLst>
              </a:tr>
              <a:tr h="381000">
                <a:tc>
                  <a:txBody>
                    <a:bodyPr/>
                    <a:lstStyle/>
                    <a:p>
                      <a:pPr marL="0" lvl="0" indent="0" algn="l" rtl="0">
                        <a:spcBef>
                          <a:spcPts val="0"/>
                        </a:spcBef>
                        <a:spcAft>
                          <a:spcPts val="0"/>
                        </a:spcAft>
                        <a:buNone/>
                      </a:pPr>
                      <a:r>
                        <a:rPr lang="iw" sz="1200">
                          <a:solidFill>
                            <a:schemeClr val="dk1"/>
                          </a:solidFill>
                        </a:rPr>
                        <a:t>Disgust</a:t>
                      </a:r>
                      <a:endParaRPr sz="1200"/>
                    </a:p>
                  </a:txBody>
                  <a:tcPr marL="91425" marR="91425" marT="91425" marB="91425"/>
                </a:tc>
                <a:tc>
                  <a:txBody>
                    <a:bodyPr/>
                    <a:lstStyle/>
                    <a:p>
                      <a:pPr marL="0" lvl="0" indent="0" algn="l" rtl="0">
                        <a:spcBef>
                          <a:spcPts val="0"/>
                        </a:spcBef>
                        <a:spcAft>
                          <a:spcPts val="0"/>
                        </a:spcAft>
                        <a:buNone/>
                      </a:pPr>
                      <a:r>
                        <a:rPr lang="iw" sz="1200"/>
                        <a:t>0</a:t>
                      </a:r>
                      <a:endParaRPr sz="12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iw" sz="1200"/>
                        <a:t>1</a:t>
                      </a:r>
                      <a:endParaRPr sz="12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iw" sz="1200"/>
                        <a:t>0.25</a:t>
                      </a:r>
                      <a:endParaRPr sz="12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iw" sz="1200"/>
                        <a:t>1.25</a:t>
                      </a:r>
                      <a:endParaRPr sz="12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iw" sz="1200"/>
                        <a:t>0.5</a:t>
                      </a:r>
                      <a:endParaRPr sz="12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6"/>
                  </a:ext>
                </a:extLst>
              </a:tr>
              <a:tr h="381000">
                <a:tc>
                  <a:txBody>
                    <a:bodyPr/>
                    <a:lstStyle/>
                    <a:p>
                      <a:pPr marL="0" lvl="0" indent="0" algn="l" rtl="0">
                        <a:spcBef>
                          <a:spcPts val="0"/>
                        </a:spcBef>
                        <a:spcAft>
                          <a:spcPts val="0"/>
                        </a:spcAft>
                        <a:buNone/>
                      </a:pPr>
                      <a:r>
                        <a:rPr lang="iw" sz="1200">
                          <a:solidFill>
                            <a:schemeClr val="dk1"/>
                          </a:solidFill>
                        </a:rPr>
                        <a:t>Anger</a:t>
                      </a:r>
                      <a:endParaRPr sz="1200"/>
                    </a:p>
                  </a:txBody>
                  <a:tcPr marL="91425" marR="91425" marT="91425" marB="91425"/>
                </a:tc>
                <a:tc>
                  <a:txBody>
                    <a:bodyPr/>
                    <a:lstStyle/>
                    <a:p>
                      <a:pPr marL="0" lvl="0" indent="0" algn="l" rtl="0">
                        <a:spcBef>
                          <a:spcPts val="0"/>
                        </a:spcBef>
                        <a:spcAft>
                          <a:spcPts val="0"/>
                        </a:spcAft>
                        <a:buNone/>
                      </a:pPr>
                      <a:r>
                        <a:rPr lang="iw" sz="1200"/>
                        <a:t>0.5</a:t>
                      </a:r>
                      <a:endParaRPr sz="12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iw" sz="1200"/>
                        <a:t>0.667</a:t>
                      </a:r>
                      <a:endParaRPr sz="12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iw" sz="1200"/>
                        <a:t>0.75</a:t>
                      </a:r>
                      <a:endParaRPr sz="12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iw" sz="1200"/>
                        <a:t>1.917</a:t>
                      </a:r>
                      <a:endParaRPr sz="12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iw" sz="1200"/>
                        <a:t>0.766</a:t>
                      </a:r>
                      <a:endParaRPr sz="12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7"/>
                  </a:ext>
                </a:extLst>
              </a:tr>
              <a:tr h="381000">
                <a:tc>
                  <a:txBody>
                    <a:bodyPr/>
                    <a:lstStyle/>
                    <a:p>
                      <a:pPr marL="0" lvl="0" indent="0" algn="l" rtl="0">
                        <a:spcBef>
                          <a:spcPts val="0"/>
                        </a:spcBef>
                        <a:spcAft>
                          <a:spcPts val="0"/>
                        </a:spcAft>
                        <a:buNone/>
                      </a:pPr>
                      <a:r>
                        <a:rPr lang="iw" sz="1200">
                          <a:solidFill>
                            <a:schemeClr val="dk1"/>
                          </a:solidFill>
                        </a:rPr>
                        <a:t>Anticipation</a:t>
                      </a:r>
                      <a:endParaRPr sz="1200"/>
                    </a:p>
                  </a:txBody>
                  <a:tcPr marL="91425" marR="91425" marT="91425" marB="91425"/>
                </a:tc>
                <a:tc>
                  <a:txBody>
                    <a:bodyPr/>
                    <a:lstStyle/>
                    <a:p>
                      <a:pPr marL="0" lvl="0" indent="0" algn="l" rtl="0">
                        <a:spcBef>
                          <a:spcPts val="0"/>
                        </a:spcBef>
                        <a:spcAft>
                          <a:spcPts val="0"/>
                        </a:spcAft>
                        <a:buNone/>
                      </a:pPr>
                      <a:r>
                        <a:rPr lang="iw" sz="1200"/>
                        <a:t>1</a:t>
                      </a:r>
                      <a:endParaRPr sz="12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iw" sz="1200"/>
                        <a:t>0</a:t>
                      </a:r>
                      <a:endParaRPr sz="12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iw" sz="1200"/>
                        <a:t>0</a:t>
                      </a:r>
                      <a:endParaRPr sz="12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iw" sz="1200"/>
                        <a:t>1</a:t>
                      </a:r>
                      <a:endParaRPr sz="12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iw" sz="1200">
                          <a:solidFill>
                            <a:schemeClr val="dk1"/>
                          </a:solidFill>
                        </a:rPr>
                        <a:t>0.4</a:t>
                      </a:r>
                      <a:endParaRPr sz="12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8"/>
                  </a:ext>
                </a:extLst>
              </a:tr>
            </a:tbl>
          </a:graphicData>
        </a:graphic>
      </p:graphicFrame>
      <p:sp>
        <p:nvSpPr>
          <p:cNvPr id="187" name="Google Shape;187;p24"/>
          <p:cNvSpPr/>
          <p:nvPr/>
        </p:nvSpPr>
        <p:spPr>
          <a:xfrm>
            <a:off x="4922250" y="2401475"/>
            <a:ext cx="1099200" cy="393600"/>
          </a:xfrm>
          <a:prstGeom prst="rect">
            <a:avLst/>
          </a:prstGeom>
          <a:noFill/>
          <a:ln w="38100"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4"/>
          <p:cNvSpPr/>
          <p:nvPr/>
        </p:nvSpPr>
        <p:spPr>
          <a:xfrm>
            <a:off x="4922250" y="3163475"/>
            <a:ext cx="1099200" cy="477300"/>
          </a:xfrm>
          <a:prstGeom prst="rect">
            <a:avLst/>
          </a:prstGeom>
          <a:noFill/>
          <a:ln w="38100"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4"/>
          <p:cNvSpPr/>
          <p:nvPr/>
        </p:nvSpPr>
        <p:spPr>
          <a:xfrm>
            <a:off x="4922250" y="4021725"/>
            <a:ext cx="1099200" cy="393600"/>
          </a:xfrm>
          <a:prstGeom prst="rect">
            <a:avLst/>
          </a:prstGeom>
          <a:noFill/>
          <a:ln w="38100"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2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iw">
                <a:solidFill>
                  <a:srgbClr val="FFFFFF"/>
                </a:solidFill>
              </a:rPr>
              <a:t>17</a:t>
            </a:fld>
            <a:endParaRPr>
              <a:solidFill>
                <a:srgbClr val="FFFFFF"/>
              </a:solidFill>
            </a:endParaRPr>
          </a:p>
        </p:txBody>
      </p:sp>
      <p:sp>
        <p:nvSpPr>
          <p:cNvPr id="195" name="Google Shape;195;p25"/>
          <p:cNvSpPr/>
          <p:nvPr/>
        </p:nvSpPr>
        <p:spPr>
          <a:xfrm>
            <a:off x="554850" y="227400"/>
            <a:ext cx="2305500" cy="853800"/>
          </a:xfrm>
          <a:prstGeom prst="chevron">
            <a:avLst>
              <a:gd name="adj" fmla="val 50000"/>
            </a:avLst>
          </a:prstGeom>
          <a:solidFill>
            <a:srgbClr val="FFFFFF"/>
          </a:solidFill>
          <a:ln w="28575" cap="flat" cmpd="sng">
            <a:solidFill>
              <a:srgbClr val="FF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iw" sz="2000" b="1"/>
              <a:t>Prediction</a:t>
            </a:r>
            <a:endParaRPr sz="2000" b="1"/>
          </a:p>
        </p:txBody>
      </p:sp>
      <p:sp>
        <p:nvSpPr>
          <p:cNvPr id="196" name="Google Shape;196;p25"/>
          <p:cNvSpPr txBox="1"/>
          <p:nvPr/>
        </p:nvSpPr>
        <p:spPr>
          <a:xfrm>
            <a:off x="257750" y="1236300"/>
            <a:ext cx="4920000" cy="2070300"/>
          </a:xfrm>
          <a:prstGeom prst="rect">
            <a:avLst/>
          </a:prstGeom>
          <a:noFill/>
          <a:ln>
            <a:noFill/>
          </a:ln>
        </p:spPr>
        <p:txBody>
          <a:bodyPr spcFirstLastPara="1" wrap="square" lIns="91425" tIns="91425" rIns="91425" bIns="91425" anchor="ctr" anchorCtr="0">
            <a:noAutofit/>
          </a:bodyPr>
          <a:lstStyle/>
          <a:p>
            <a:pPr marL="457200" marR="88900" lvl="0" indent="-330200" algn="l" rtl="0">
              <a:lnSpc>
                <a:spcPct val="150000"/>
              </a:lnSpc>
              <a:spcBef>
                <a:spcPts val="0"/>
              </a:spcBef>
              <a:spcAft>
                <a:spcPts val="0"/>
              </a:spcAft>
              <a:buClr>
                <a:schemeClr val="dk1"/>
              </a:buClr>
              <a:buSzPts val="1600"/>
              <a:buChar char="●"/>
            </a:pPr>
            <a:r>
              <a:rPr lang="iw" sz="1600"/>
              <a:t>A linear regression model for each emotion</a:t>
            </a:r>
            <a:endParaRPr sz="1600"/>
          </a:p>
          <a:p>
            <a:pPr marL="457200" marR="88900" lvl="0" indent="0" algn="l" rtl="0">
              <a:lnSpc>
                <a:spcPct val="150000"/>
              </a:lnSpc>
              <a:spcBef>
                <a:spcPts val="0"/>
              </a:spcBef>
              <a:spcAft>
                <a:spcPts val="0"/>
              </a:spcAft>
              <a:buNone/>
            </a:pPr>
            <a:endParaRPr sz="1600"/>
          </a:p>
          <a:p>
            <a:pPr marL="457200" marR="88900" lvl="0" indent="-330200" algn="l" rtl="0">
              <a:lnSpc>
                <a:spcPct val="150000"/>
              </a:lnSpc>
              <a:spcBef>
                <a:spcPts val="0"/>
              </a:spcBef>
              <a:spcAft>
                <a:spcPts val="0"/>
              </a:spcAft>
              <a:buClr>
                <a:schemeClr val="dk1"/>
              </a:buClr>
              <a:buSzPts val="1600"/>
              <a:buChar char="●"/>
            </a:pPr>
            <a:r>
              <a:rPr lang="iw" sz="1600"/>
              <a:t>The words of the lexicon are the criteria of the models</a:t>
            </a:r>
            <a:endParaRPr sz="1600"/>
          </a:p>
          <a:p>
            <a:pPr marL="0" marR="88900" lvl="0" indent="0" algn="l" rtl="0">
              <a:lnSpc>
                <a:spcPct val="150000"/>
              </a:lnSpc>
              <a:spcBef>
                <a:spcPts val="0"/>
              </a:spcBef>
              <a:spcAft>
                <a:spcPts val="0"/>
              </a:spcAft>
              <a:buNone/>
            </a:pPr>
            <a:endParaRPr sz="1600"/>
          </a:p>
        </p:txBody>
      </p:sp>
      <p:pic>
        <p:nvPicPr>
          <p:cNvPr id="197" name="Google Shape;197;p25"/>
          <p:cNvPicPr preferRelativeResize="0"/>
          <p:nvPr/>
        </p:nvPicPr>
        <p:blipFill>
          <a:blip r:embed="rId3">
            <a:alphaModFix/>
          </a:blip>
          <a:stretch>
            <a:fillRect/>
          </a:stretch>
        </p:blipFill>
        <p:spPr>
          <a:xfrm>
            <a:off x="5047350" y="610525"/>
            <a:ext cx="3973800" cy="2756475"/>
          </a:xfrm>
          <a:prstGeom prst="rect">
            <a:avLst/>
          </a:prstGeom>
          <a:noFill/>
          <a:ln>
            <a:noFill/>
          </a:ln>
        </p:spPr>
      </p:pic>
      <p:sp>
        <p:nvSpPr>
          <p:cNvPr id="198" name="Google Shape;198;p25"/>
          <p:cNvSpPr txBox="1">
            <a:spLocks noGrp="1"/>
          </p:cNvSpPr>
          <p:nvPr>
            <p:ph type="sldNum" idx="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iw"/>
              <a:t>17</a:t>
            </a:fld>
            <a:endParaRPr/>
          </a:p>
        </p:txBody>
      </p:sp>
      <p:sp>
        <p:nvSpPr>
          <p:cNvPr id="199" name="Google Shape;199;p25"/>
          <p:cNvSpPr txBox="1"/>
          <p:nvPr/>
        </p:nvSpPr>
        <p:spPr>
          <a:xfrm>
            <a:off x="257750" y="1823650"/>
            <a:ext cx="7704600" cy="3319800"/>
          </a:xfrm>
          <a:prstGeom prst="rect">
            <a:avLst/>
          </a:prstGeom>
          <a:noFill/>
          <a:ln>
            <a:noFill/>
          </a:ln>
        </p:spPr>
        <p:txBody>
          <a:bodyPr spcFirstLastPara="1" wrap="square" lIns="91425" tIns="91425" rIns="91425" bIns="91425" anchor="ctr" anchorCtr="0">
            <a:noAutofit/>
          </a:bodyPr>
          <a:lstStyle/>
          <a:p>
            <a:pPr marL="0" marR="88900" lvl="0" indent="0" algn="l" rtl="0">
              <a:lnSpc>
                <a:spcPct val="150000"/>
              </a:lnSpc>
              <a:spcBef>
                <a:spcPts val="0"/>
              </a:spcBef>
              <a:spcAft>
                <a:spcPts val="0"/>
              </a:spcAft>
              <a:buNone/>
            </a:pPr>
            <a:endParaRPr sz="1600"/>
          </a:p>
          <a:p>
            <a:pPr marL="457200" marR="88900" lvl="0" indent="-330200" algn="l" rtl="0">
              <a:lnSpc>
                <a:spcPct val="150000"/>
              </a:lnSpc>
              <a:spcBef>
                <a:spcPts val="0"/>
              </a:spcBef>
              <a:spcAft>
                <a:spcPts val="0"/>
              </a:spcAft>
              <a:buClr>
                <a:schemeClr val="dk1"/>
              </a:buClr>
              <a:buSzPts val="1600"/>
              <a:buChar char="●"/>
            </a:pPr>
            <a:r>
              <a:rPr lang="iw" sz="1600"/>
              <a:t>Each model is built 15 times</a:t>
            </a:r>
            <a:endParaRPr sz="1600"/>
          </a:p>
          <a:p>
            <a:pPr marL="457200" marR="88900" lvl="0" indent="0" algn="l" rtl="0">
              <a:lnSpc>
                <a:spcPct val="150000"/>
              </a:lnSpc>
              <a:spcBef>
                <a:spcPts val="0"/>
              </a:spcBef>
              <a:spcAft>
                <a:spcPts val="0"/>
              </a:spcAft>
              <a:buNone/>
            </a:pPr>
            <a:endParaRPr sz="1600"/>
          </a:p>
          <a:p>
            <a:pPr marL="457200" marR="88900" lvl="0" indent="-330200" algn="l" rtl="0">
              <a:lnSpc>
                <a:spcPct val="150000"/>
              </a:lnSpc>
              <a:spcBef>
                <a:spcPts val="0"/>
              </a:spcBef>
              <a:spcAft>
                <a:spcPts val="0"/>
              </a:spcAft>
              <a:buClr>
                <a:schemeClr val="dk1"/>
              </a:buClr>
              <a:buSzPts val="1600"/>
              <a:buChar char="●"/>
            </a:pPr>
            <a:r>
              <a:rPr lang="iw" sz="1600"/>
              <a:t>The model with the minimum mean square error (MMSE) is chosen</a:t>
            </a:r>
            <a:endParaRPr sz="160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2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iw">
                <a:solidFill>
                  <a:srgbClr val="FFFFFF"/>
                </a:solidFill>
              </a:rPr>
              <a:t>18</a:t>
            </a:fld>
            <a:endParaRPr>
              <a:solidFill>
                <a:srgbClr val="FFFFFF"/>
              </a:solidFill>
            </a:endParaRPr>
          </a:p>
        </p:txBody>
      </p:sp>
      <p:pic>
        <p:nvPicPr>
          <p:cNvPr id="205" name="Google Shape;205;p26"/>
          <p:cNvPicPr preferRelativeResize="0"/>
          <p:nvPr/>
        </p:nvPicPr>
        <p:blipFill rotWithShape="1">
          <a:blip r:embed="rId3">
            <a:alphaModFix/>
          </a:blip>
          <a:srcRect t="11925"/>
          <a:stretch/>
        </p:blipFill>
        <p:spPr>
          <a:xfrm>
            <a:off x="319550" y="1309050"/>
            <a:ext cx="8504900" cy="3510076"/>
          </a:xfrm>
          <a:prstGeom prst="rect">
            <a:avLst/>
          </a:prstGeom>
          <a:noFill/>
          <a:ln>
            <a:noFill/>
          </a:ln>
        </p:spPr>
      </p:pic>
      <p:sp>
        <p:nvSpPr>
          <p:cNvPr id="206" name="Google Shape;206;p26"/>
          <p:cNvSpPr txBox="1"/>
          <p:nvPr/>
        </p:nvSpPr>
        <p:spPr>
          <a:xfrm>
            <a:off x="3782350" y="286950"/>
            <a:ext cx="4338300" cy="734700"/>
          </a:xfrm>
          <a:prstGeom prst="rect">
            <a:avLst/>
          </a:prstGeom>
          <a:noFill/>
          <a:ln>
            <a:noFill/>
          </a:ln>
        </p:spPr>
        <p:txBody>
          <a:bodyPr spcFirstLastPara="1" wrap="square" lIns="91425" tIns="91425" rIns="91425" bIns="91425" anchor="ctr" anchorCtr="0">
            <a:noAutofit/>
          </a:bodyPr>
          <a:lstStyle/>
          <a:p>
            <a:pPr marL="0" lvl="0" indent="0" algn="ctr" rtl="0">
              <a:lnSpc>
                <a:spcPct val="150000"/>
              </a:lnSpc>
              <a:spcBef>
                <a:spcPts val="0"/>
              </a:spcBef>
              <a:spcAft>
                <a:spcPts val="0"/>
              </a:spcAft>
              <a:buNone/>
            </a:pPr>
            <a:r>
              <a:rPr lang="iw" sz="2000" b="1">
                <a:solidFill>
                  <a:schemeClr val="dk1"/>
                </a:solidFill>
                <a:latin typeface="Times New Roman"/>
                <a:ea typeface="Times New Roman"/>
                <a:cs typeface="Times New Roman"/>
                <a:sym typeface="Times New Roman"/>
              </a:rPr>
              <a:t>How well our system predicted?</a:t>
            </a:r>
            <a:endParaRPr sz="2000" b="1">
              <a:solidFill>
                <a:schemeClr val="dk1"/>
              </a:solidFill>
              <a:latin typeface="Times New Roman"/>
              <a:ea typeface="Times New Roman"/>
              <a:cs typeface="Times New Roman"/>
              <a:sym typeface="Times New Roman"/>
            </a:endParaRPr>
          </a:p>
          <a:p>
            <a:pPr marL="0" lvl="0" indent="0" algn="ctr" rtl="0">
              <a:spcBef>
                <a:spcPts val="0"/>
              </a:spcBef>
              <a:spcAft>
                <a:spcPts val="0"/>
              </a:spcAft>
              <a:buNone/>
            </a:pPr>
            <a:r>
              <a:rPr lang="iw" sz="1600" b="1">
                <a:solidFill>
                  <a:schemeClr val="dk1"/>
                </a:solidFill>
                <a:latin typeface="Times New Roman"/>
                <a:ea typeface="Times New Roman"/>
                <a:cs typeface="Times New Roman"/>
                <a:sym typeface="Times New Roman"/>
              </a:rPr>
              <a:t>Example:  episode 2, character, Arya Stark</a:t>
            </a:r>
            <a:endParaRPr sz="1600" b="1">
              <a:solidFill>
                <a:schemeClr val="dk1"/>
              </a:solidFill>
              <a:latin typeface="Times New Roman"/>
              <a:ea typeface="Times New Roman"/>
              <a:cs typeface="Times New Roman"/>
              <a:sym typeface="Times New Roman"/>
            </a:endParaRPr>
          </a:p>
        </p:txBody>
      </p:sp>
      <p:sp>
        <p:nvSpPr>
          <p:cNvPr id="207" name="Google Shape;207;p26"/>
          <p:cNvSpPr/>
          <p:nvPr/>
        </p:nvSpPr>
        <p:spPr>
          <a:xfrm>
            <a:off x="554850" y="227400"/>
            <a:ext cx="2305500" cy="853800"/>
          </a:xfrm>
          <a:prstGeom prst="chevron">
            <a:avLst>
              <a:gd name="adj" fmla="val 50000"/>
            </a:avLst>
          </a:prstGeom>
          <a:solidFill>
            <a:srgbClr val="FFFFFF"/>
          </a:solidFill>
          <a:ln w="28575" cap="flat" cmpd="sng">
            <a:solidFill>
              <a:srgbClr val="FF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iw" sz="2000" b="1"/>
              <a:t>Prediction</a:t>
            </a:r>
            <a:endParaRPr sz="2000" b="1"/>
          </a:p>
        </p:txBody>
      </p:sp>
      <p:sp>
        <p:nvSpPr>
          <p:cNvPr id="208" name="Google Shape;208;p26"/>
          <p:cNvSpPr txBox="1">
            <a:spLocks noGrp="1"/>
          </p:cNvSpPr>
          <p:nvPr>
            <p:ph type="sldNum" idx="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iw"/>
              <a:t>18</a:t>
            </a:fld>
            <a:endParaRPr/>
          </a:p>
        </p:txBody>
      </p:sp>
      <p:sp>
        <p:nvSpPr>
          <p:cNvPr id="209" name="Google Shape;209;p26"/>
          <p:cNvSpPr/>
          <p:nvPr/>
        </p:nvSpPr>
        <p:spPr>
          <a:xfrm>
            <a:off x="3900300" y="2480100"/>
            <a:ext cx="501900" cy="536100"/>
          </a:xfrm>
          <a:prstGeom prst="rect">
            <a:avLst/>
          </a:prstGeom>
          <a:noFill/>
          <a:ln w="38100"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6"/>
          <p:cNvSpPr/>
          <p:nvPr/>
        </p:nvSpPr>
        <p:spPr>
          <a:xfrm>
            <a:off x="3900300" y="3016200"/>
            <a:ext cx="501900" cy="536100"/>
          </a:xfrm>
          <a:prstGeom prst="rect">
            <a:avLst/>
          </a:prstGeom>
          <a:noFill/>
          <a:ln w="38100"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6"/>
          <p:cNvSpPr/>
          <p:nvPr/>
        </p:nvSpPr>
        <p:spPr>
          <a:xfrm>
            <a:off x="7540500" y="2480100"/>
            <a:ext cx="1002600" cy="536100"/>
          </a:xfrm>
          <a:prstGeom prst="rect">
            <a:avLst/>
          </a:prstGeom>
          <a:noFill/>
          <a:ln w="38100"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6"/>
          <p:cNvSpPr/>
          <p:nvPr/>
        </p:nvSpPr>
        <p:spPr>
          <a:xfrm>
            <a:off x="7540500" y="3016200"/>
            <a:ext cx="1002600" cy="536100"/>
          </a:xfrm>
          <a:prstGeom prst="rect">
            <a:avLst/>
          </a:prstGeom>
          <a:noFill/>
          <a:ln w="38100"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Shape 216"/>
        <p:cNvGrpSpPr/>
        <p:nvPr/>
      </p:nvGrpSpPr>
      <p:grpSpPr>
        <a:xfrm>
          <a:off x="0" y="0"/>
          <a:ext cx="0" cy="0"/>
          <a:chOff x="0" y="0"/>
          <a:chExt cx="0" cy="0"/>
        </a:xfrm>
      </p:grpSpPr>
      <p:sp>
        <p:nvSpPr>
          <p:cNvPr id="217" name="Google Shape;217;p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iw">
                <a:solidFill>
                  <a:srgbClr val="FFFFFF"/>
                </a:solidFill>
              </a:rPr>
              <a:t>19</a:t>
            </a:fld>
            <a:endParaRPr>
              <a:solidFill>
                <a:srgbClr val="FFFFFF"/>
              </a:solidFill>
            </a:endParaRPr>
          </a:p>
        </p:txBody>
      </p:sp>
      <p:sp>
        <p:nvSpPr>
          <p:cNvPr id="218" name="Google Shape;218;p27"/>
          <p:cNvSpPr txBox="1">
            <a:spLocks noGrp="1"/>
          </p:cNvSpPr>
          <p:nvPr>
            <p:ph type="sldNum" idx="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iw"/>
              <a:t>19</a:t>
            </a:fld>
            <a:endParaRPr/>
          </a:p>
        </p:txBody>
      </p:sp>
      <p:pic>
        <p:nvPicPr>
          <p:cNvPr id="219" name="Google Shape;219;p27"/>
          <p:cNvPicPr preferRelativeResize="0"/>
          <p:nvPr/>
        </p:nvPicPr>
        <p:blipFill rotWithShape="1">
          <a:blip r:embed="rId3">
            <a:alphaModFix/>
          </a:blip>
          <a:srcRect t="11300"/>
          <a:stretch/>
        </p:blipFill>
        <p:spPr>
          <a:xfrm>
            <a:off x="301275" y="1297450"/>
            <a:ext cx="8551125" cy="3521675"/>
          </a:xfrm>
          <a:prstGeom prst="rect">
            <a:avLst/>
          </a:prstGeom>
          <a:noFill/>
          <a:ln>
            <a:noFill/>
          </a:ln>
        </p:spPr>
      </p:pic>
      <p:sp>
        <p:nvSpPr>
          <p:cNvPr id="220" name="Google Shape;220;p27"/>
          <p:cNvSpPr txBox="1"/>
          <p:nvPr/>
        </p:nvSpPr>
        <p:spPr>
          <a:xfrm>
            <a:off x="3154500" y="286950"/>
            <a:ext cx="5627100" cy="734700"/>
          </a:xfrm>
          <a:prstGeom prst="rect">
            <a:avLst/>
          </a:prstGeom>
          <a:noFill/>
          <a:ln>
            <a:noFill/>
          </a:ln>
        </p:spPr>
        <p:txBody>
          <a:bodyPr spcFirstLastPara="1" wrap="square" lIns="91425" tIns="91425" rIns="91425" bIns="91425" anchor="ctr" anchorCtr="0">
            <a:noAutofit/>
          </a:bodyPr>
          <a:lstStyle/>
          <a:p>
            <a:pPr marL="0" lvl="0" indent="0" algn="ctr" rtl="0">
              <a:lnSpc>
                <a:spcPct val="150000"/>
              </a:lnSpc>
              <a:spcBef>
                <a:spcPts val="0"/>
              </a:spcBef>
              <a:spcAft>
                <a:spcPts val="0"/>
              </a:spcAft>
              <a:buNone/>
            </a:pPr>
            <a:r>
              <a:rPr lang="iw" sz="2000" b="1">
                <a:solidFill>
                  <a:schemeClr val="dk1"/>
                </a:solidFill>
                <a:latin typeface="Times New Roman"/>
                <a:ea typeface="Times New Roman"/>
                <a:cs typeface="Times New Roman"/>
                <a:sym typeface="Times New Roman"/>
              </a:rPr>
              <a:t>How well our system predicted?</a:t>
            </a:r>
            <a:endParaRPr sz="2000" b="1">
              <a:solidFill>
                <a:schemeClr val="dk1"/>
              </a:solidFill>
              <a:latin typeface="Times New Roman"/>
              <a:ea typeface="Times New Roman"/>
              <a:cs typeface="Times New Roman"/>
              <a:sym typeface="Times New Roman"/>
            </a:endParaRPr>
          </a:p>
          <a:p>
            <a:pPr marL="0" lvl="0" indent="0" algn="ctr" rtl="0">
              <a:spcBef>
                <a:spcPts val="0"/>
              </a:spcBef>
              <a:spcAft>
                <a:spcPts val="0"/>
              </a:spcAft>
              <a:buNone/>
            </a:pPr>
            <a:r>
              <a:rPr lang="iw" sz="1600" b="1">
                <a:solidFill>
                  <a:schemeClr val="dk1"/>
                </a:solidFill>
                <a:latin typeface="Times New Roman"/>
                <a:ea typeface="Times New Roman"/>
                <a:cs typeface="Times New Roman"/>
                <a:sym typeface="Times New Roman"/>
              </a:rPr>
              <a:t>Example 2: episode 5, house, Targaryen</a:t>
            </a:r>
            <a:endParaRPr sz="1600" b="1">
              <a:solidFill>
                <a:schemeClr val="dk1"/>
              </a:solidFill>
              <a:latin typeface="Times New Roman"/>
              <a:ea typeface="Times New Roman"/>
              <a:cs typeface="Times New Roman"/>
              <a:sym typeface="Times New Roman"/>
            </a:endParaRPr>
          </a:p>
        </p:txBody>
      </p:sp>
      <p:sp>
        <p:nvSpPr>
          <p:cNvPr id="221" name="Google Shape;221;p27"/>
          <p:cNvSpPr/>
          <p:nvPr/>
        </p:nvSpPr>
        <p:spPr>
          <a:xfrm>
            <a:off x="554850" y="227400"/>
            <a:ext cx="2305500" cy="853800"/>
          </a:xfrm>
          <a:prstGeom prst="chevron">
            <a:avLst>
              <a:gd name="adj" fmla="val 50000"/>
            </a:avLst>
          </a:prstGeom>
          <a:solidFill>
            <a:srgbClr val="FFFFFF"/>
          </a:solidFill>
          <a:ln w="28575" cap="flat" cmpd="sng">
            <a:solidFill>
              <a:srgbClr val="FF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iw" sz="2000" b="1"/>
              <a:t>Prediction</a:t>
            </a:r>
            <a:endParaRPr sz="2000" b="1"/>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0"/>
          <p:cNvSpPr txBox="1">
            <a:spLocks noGrp="1"/>
          </p:cNvSpPr>
          <p:nvPr>
            <p:ph type="ctrTitle" idx="4294967295"/>
          </p:nvPr>
        </p:nvSpPr>
        <p:spPr>
          <a:xfrm>
            <a:off x="772825" y="0"/>
            <a:ext cx="2829300" cy="514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w" sz="4000" b="0">
                <a:latin typeface="Times New Roman"/>
                <a:ea typeface="Times New Roman"/>
                <a:cs typeface="Times New Roman"/>
                <a:sym typeface="Times New Roman"/>
              </a:rPr>
              <a:t>Emotions</a:t>
            </a:r>
            <a:endParaRPr sz="4000" b="0">
              <a:latin typeface="Times New Roman"/>
              <a:ea typeface="Times New Roman"/>
              <a:cs typeface="Times New Roman"/>
              <a:sym typeface="Times New Roman"/>
            </a:endParaRPr>
          </a:p>
        </p:txBody>
      </p:sp>
      <p:sp>
        <p:nvSpPr>
          <p:cNvPr id="60" name="Google Shape;60;p10"/>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iw"/>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2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iw"/>
              <a:t>20</a:t>
            </a:fld>
            <a:endParaRPr/>
          </a:p>
        </p:txBody>
      </p:sp>
      <p:sp>
        <p:nvSpPr>
          <p:cNvPr id="227" name="Google Shape;227;p28"/>
          <p:cNvSpPr txBox="1">
            <a:spLocks noGrp="1"/>
          </p:cNvSpPr>
          <p:nvPr>
            <p:ph type="sldNum" idx="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iw"/>
              <a:t>20</a:t>
            </a:fld>
            <a:endParaRPr/>
          </a:p>
        </p:txBody>
      </p:sp>
      <p:sp>
        <p:nvSpPr>
          <p:cNvPr id="228" name="Google Shape;228;p28"/>
          <p:cNvSpPr/>
          <p:nvPr/>
        </p:nvSpPr>
        <p:spPr>
          <a:xfrm flipH="1">
            <a:off x="546025" y="204600"/>
            <a:ext cx="1965000" cy="876600"/>
          </a:xfrm>
          <a:prstGeom prst="homePlate">
            <a:avLst>
              <a:gd name="adj" fmla="val 50000"/>
            </a:avLst>
          </a:prstGeom>
          <a:solidFill>
            <a:srgbClr val="FFFFFF"/>
          </a:solidFill>
          <a:ln w="28575"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iw" sz="2000" b="1">
                <a:solidFill>
                  <a:schemeClr val="dk1"/>
                </a:solidFill>
              </a:rPr>
              <a:t>Comparison</a:t>
            </a:r>
            <a:endParaRPr sz="2000" b="1">
              <a:solidFill>
                <a:schemeClr val="dk1"/>
              </a:solidFill>
            </a:endParaRPr>
          </a:p>
        </p:txBody>
      </p:sp>
      <p:pic>
        <p:nvPicPr>
          <p:cNvPr id="229" name="Google Shape;229;p28"/>
          <p:cNvPicPr preferRelativeResize="0"/>
          <p:nvPr/>
        </p:nvPicPr>
        <p:blipFill rotWithShape="1">
          <a:blip r:embed="rId3">
            <a:alphaModFix/>
          </a:blip>
          <a:srcRect t="12876"/>
          <a:stretch/>
        </p:blipFill>
        <p:spPr>
          <a:xfrm>
            <a:off x="278925" y="1501125"/>
            <a:ext cx="8586149" cy="3063400"/>
          </a:xfrm>
          <a:prstGeom prst="rect">
            <a:avLst/>
          </a:prstGeom>
          <a:noFill/>
          <a:ln>
            <a:noFill/>
          </a:ln>
        </p:spPr>
      </p:pic>
      <p:sp>
        <p:nvSpPr>
          <p:cNvPr id="230" name="Google Shape;230;p28"/>
          <p:cNvSpPr txBox="1"/>
          <p:nvPr/>
        </p:nvSpPr>
        <p:spPr>
          <a:xfrm>
            <a:off x="3237975" y="275550"/>
            <a:ext cx="5627100" cy="734700"/>
          </a:xfrm>
          <a:prstGeom prst="rect">
            <a:avLst/>
          </a:prstGeom>
          <a:noFill/>
          <a:ln>
            <a:noFill/>
          </a:ln>
        </p:spPr>
        <p:txBody>
          <a:bodyPr spcFirstLastPara="1" wrap="square" lIns="91425" tIns="91425" rIns="91425" bIns="91425" anchor="ctr" anchorCtr="0">
            <a:noAutofit/>
          </a:bodyPr>
          <a:lstStyle/>
          <a:p>
            <a:pPr marL="0" lvl="0" indent="0" algn="ctr" rtl="0">
              <a:lnSpc>
                <a:spcPct val="150000"/>
              </a:lnSpc>
              <a:spcBef>
                <a:spcPts val="0"/>
              </a:spcBef>
              <a:spcAft>
                <a:spcPts val="0"/>
              </a:spcAft>
              <a:buNone/>
            </a:pPr>
            <a:r>
              <a:rPr lang="iw" sz="2000" b="1">
                <a:solidFill>
                  <a:schemeClr val="dk1"/>
                </a:solidFill>
                <a:latin typeface="Times New Roman"/>
                <a:ea typeface="Times New Roman"/>
                <a:cs typeface="Times New Roman"/>
                <a:sym typeface="Times New Roman"/>
              </a:rPr>
              <a:t>Audience opinion VS. scripts:</a:t>
            </a:r>
            <a:endParaRPr sz="2000" b="1">
              <a:solidFill>
                <a:schemeClr val="dk1"/>
              </a:solidFill>
              <a:latin typeface="Times New Roman"/>
              <a:ea typeface="Times New Roman"/>
              <a:cs typeface="Times New Roman"/>
              <a:sym typeface="Times New Roman"/>
            </a:endParaRPr>
          </a:p>
          <a:p>
            <a:pPr marL="0" lvl="0" indent="0" algn="ctr" rtl="0">
              <a:spcBef>
                <a:spcPts val="0"/>
              </a:spcBef>
              <a:spcAft>
                <a:spcPts val="0"/>
              </a:spcAft>
              <a:buNone/>
            </a:pPr>
            <a:r>
              <a:rPr lang="iw" sz="1600" b="1">
                <a:solidFill>
                  <a:schemeClr val="dk1"/>
                </a:solidFill>
                <a:latin typeface="Times New Roman"/>
                <a:ea typeface="Times New Roman"/>
                <a:cs typeface="Times New Roman"/>
                <a:sym typeface="Times New Roman"/>
              </a:rPr>
              <a:t>Example: episode 2, character, Arya Stark</a:t>
            </a:r>
            <a:endParaRPr sz="1600" b="1">
              <a:solidFill>
                <a:schemeClr val="dk1"/>
              </a:solidFill>
              <a:latin typeface="Times New Roman"/>
              <a:ea typeface="Times New Roman"/>
              <a:cs typeface="Times New Roman"/>
              <a:sym typeface="Times New Roman"/>
            </a:endParaRPr>
          </a:p>
        </p:txBody>
      </p:sp>
      <p:sp>
        <p:nvSpPr>
          <p:cNvPr id="231" name="Google Shape;231;p28"/>
          <p:cNvSpPr/>
          <p:nvPr/>
        </p:nvSpPr>
        <p:spPr>
          <a:xfrm>
            <a:off x="4070700" y="3243750"/>
            <a:ext cx="500100" cy="536100"/>
          </a:xfrm>
          <a:prstGeom prst="rect">
            <a:avLst/>
          </a:prstGeom>
          <a:noFill/>
          <a:ln w="38100"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8"/>
          <p:cNvSpPr/>
          <p:nvPr/>
        </p:nvSpPr>
        <p:spPr>
          <a:xfrm>
            <a:off x="4070700" y="2707650"/>
            <a:ext cx="500100" cy="536100"/>
          </a:xfrm>
          <a:prstGeom prst="rect">
            <a:avLst/>
          </a:prstGeom>
          <a:noFill/>
          <a:ln w="38100"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Shape 236"/>
        <p:cNvGrpSpPr/>
        <p:nvPr/>
      </p:nvGrpSpPr>
      <p:grpSpPr>
        <a:xfrm>
          <a:off x="0" y="0"/>
          <a:ext cx="0" cy="0"/>
          <a:chOff x="0" y="0"/>
          <a:chExt cx="0" cy="0"/>
        </a:xfrm>
      </p:grpSpPr>
      <p:sp>
        <p:nvSpPr>
          <p:cNvPr id="237" name="Google Shape;237;p2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iw"/>
              <a:t>21</a:t>
            </a:fld>
            <a:endParaRPr/>
          </a:p>
        </p:txBody>
      </p:sp>
      <p:sp>
        <p:nvSpPr>
          <p:cNvPr id="238" name="Google Shape;238;p29"/>
          <p:cNvSpPr txBox="1">
            <a:spLocks noGrp="1"/>
          </p:cNvSpPr>
          <p:nvPr>
            <p:ph type="sldNum" idx="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iw"/>
              <a:t>21</a:t>
            </a:fld>
            <a:endParaRPr/>
          </a:p>
        </p:txBody>
      </p:sp>
      <p:sp>
        <p:nvSpPr>
          <p:cNvPr id="239" name="Google Shape;239;p29"/>
          <p:cNvSpPr/>
          <p:nvPr/>
        </p:nvSpPr>
        <p:spPr>
          <a:xfrm flipH="1">
            <a:off x="546025" y="204600"/>
            <a:ext cx="1965000" cy="876600"/>
          </a:xfrm>
          <a:prstGeom prst="homePlate">
            <a:avLst>
              <a:gd name="adj" fmla="val 50000"/>
            </a:avLst>
          </a:prstGeom>
          <a:solidFill>
            <a:srgbClr val="FFFFFF"/>
          </a:solidFill>
          <a:ln w="28575"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iw" sz="2000" b="1">
                <a:solidFill>
                  <a:schemeClr val="dk1"/>
                </a:solidFill>
              </a:rPr>
              <a:t>Comparison</a:t>
            </a:r>
            <a:endParaRPr sz="2000" b="1">
              <a:solidFill>
                <a:schemeClr val="dk1"/>
              </a:solidFill>
            </a:endParaRPr>
          </a:p>
        </p:txBody>
      </p:sp>
      <p:pic>
        <p:nvPicPr>
          <p:cNvPr id="240" name="Google Shape;240;p29"/>
          <p:cNvPicPr preferRelativeResize="0"/>
          <p:nvPr/>
        </p:nvPicPr>
        <p:blipFill rotWithShape="1">
          <a:blip r:embed="rId3">
            <a:alphaModFix/>
          </a:blip>
          <a:srcRect t="8667"/>
          <a:stretch/>
        </p:blipFill>
        <p:spPr>
          <a:xfrm>
            <a:off x="163975" y="1517574"/>
            <a:ext cx="8639925" cy="2993250"/>
          </a:xfrm>
          <a:prstGeom prst="rect">
            <a:avLst/>
          </a:prstGeom>
          <a:noFill/>
          <a:ln>
            <a:noFill/>
          </a:ln>
        </p:spPr>
      </p:pic>
      <p:sp>
        <p:nvSpPr>
          <p:cNvPr id="241" name="Google Shape;241;p29"/>
          <p:cNvSpPr txBox="1"/>
          <p:nvPr/>
        </p:nvSpPr>
        <p:spPr>
          <a:xfrm>
            <a:off x="3176800" y="275550"/>
            <a:ext cx="5627100" cy="734700"/>
          </a:xfrm>
          <a:prstGeom prst="rect">
            <a:avLst/>
          </a:prstGeom>
          <a:noFill/>
          <a:ln>
            <a:noFill/>
          </a:ln>
        </p:spPr>
        <p:txBody>
          <a:bodyPr spcFirstLastPara="1" wrap="square" lIns="91425" tIns="91425" rIns="91425" bIns="91425" anchor="ctr" anchorCtr="0">
            <a:noAutofit/>
          </a:bodyPr>
          <a:lstStyle/>
          <a:p>
            <a:pPr marL="0" lvl="0" indent="0" algn="ctr" rtl="0">
              <a:lnSpc>
                <a:spcPct val="150000"/>
              </a:lnSpc>
              <a:spcBef>
                <a:spcPts val="0"/>
              </a:spcBef>
              <a:spcAft>
                <a:spcPts val="0"/>
              </a:spcAft>
              <a:buNone/>
            </a:pPr>
            <a:r>
              <a:rPr lang="iw" sz="2000" b="1">
                <a:solidFill>
                  <a:schemeClr val="dk1"/>
                </a:solidFill>
                <a:latin typeface="Times New Roman"/>
                <a:ea typeface="Times New Roman"/>
                <a:cs typeface="Times New Roman"/>
                <a:sym typeface="Times New Roman"/>
              </a:rPr>
              <a:t>Audience opinion VS. scripts:</a:t>
            </a:r>
            <a:endParaRPr sz="2000" b="1">
              <a:solidFill>
                <a:schemeClr val="dk1"/>
              </a:solidFill>
              <a:latin typeface="Times New Roman"/>
              <a:ea typeface="Times New Roman"/>
              <a:cs typeface="Times New Roman"/>
              <a:sym typeface="Times New Roman"/>
            </a:endParaRPr>
          </a:p>
          <a:p>
            <a:pPr marL="0" lvl="0" indent="0" algn="ctr" rtl="0">
              <a:spcBef>
                <a:spcPts val="0"/>
              </a:spcBef>
              <a:spcAft>
                <a:spcPts val="0"/>
              </a:spcAft>
              <a:buNone/>
            </a:pPr>
            <a:r>
              <a:rPr lang="iw" sz="1600" b="1">
                <a:solidFill>
                  <a:schemeClr val="dk1"/>
                </a:solidFill>
                <a:latin typeface="Times New Roman"/>
                <a:ea typeface="Times New Roman"/>
                <a:cs typeface="Times New Roman"/>
                <a:sym typeface="Times New Roman"/>
              </a:rPr>
              <a:t>Example 2: episode 5, house, Targaryen</a:t>
            </a:r>
            <a:endParaRPr sz="1600" b="1">
              <a:solidFill>
                <a:schemeClr val="dk1"/>
              </a:solidFill>
              <a:latin typeface="Times New Roman"/>
              <a:ea typeface="Times New Roman"/>
              <a:cs typeface="Times New Roman"/>
              <a:sym typeface="Times New Roman"/>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p3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iw"/>
              <a:t>22</a:t>
            </a:fld>
            <a:endParaRPr/>
          </a:p>
        </p:txBody>
      </p:sp>
      <p:sp>
        <p:nvSpPr>
          <p:cNvPr id="247" name="Google Shape;247;p30"/>
          <p:cNvSpPr txBox="1">
            <a:spLocks noGrp="1"/>
          </p:cNvSpPr>
          <p:nvPr>
            <p:ph type="sldNum" idx="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iw"/>
              <a:t>22</a:t>
            </a:fld>
            <a:endParaRPr/>
          </a:p>
        </p:txBody>
      </p:sp>
      <p:pic>
        <p:nvPicPr>
          <p:cNvPr id="248" name="Google Shape;248;p30"/>
          <p:cNvPicPr preferRelativeResize="0"/>
          <p:nvPr/>
        </p:nvPicPr>
        <p:blipFill>
          <a:blip r:embed="rId3">
            <a:alphaModFix/>
          </a:blip>
          <a:stretch>
            <a:fillRect/>
          </a:stretch>
        </p:blipFill>
        <p:spPr>
          <a:xfrm>
            <a:off x="846633" y="0"/>
            <a:ext cx="7450730" cy="51435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Shape 252"/>
        <p:cNvGrpSpPr/>
        <p:nvPr/>
      </p:nvGrpSpPr>
      <p:grpSpPr>
        <a:xfrm>
          <a:off x="0" y="0"/>
          <a:ext cx="0" cy="0"/>
          <a:chOff x="0" y="0"/>
          <a:chExt cx="0" cy="0"/>
        </a:xfrm>
      </p:grpSpPr>
      <p:sp>
        <p:nvSpPr>
          <p:cNvPr id="253" name="Google Shape;253;p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iw">
                <a:solidFill>
                  <a:srgbClr val="FFFFFF"/>
                </a:solidFill>
              </a:rPr>
              <a:t>23</a:t>
            </a:fld>
            <a:endParaRPr>
              <a:solidFill>
                <a:srgbClr val="FFFFFF"/>
              </a:solidFill>
            </a:endParaRPr>
          </a:p>
        </p:txBody>
      </p:sp>
      <p:sp>
        <p:nvSpPr>
          <p:cNvPr id="254" name="Google Shape;254;p31"/>
          <p:cNvSpPr txBox="1">
            <a:spLocks noGrp="1"/>
          </p:cNvSpPr>
          <p:nvPr>
            <p:ph type="sldNum" idx="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iw"/>
              <a:t>23</a:t>
            </a:fld>
            <a:endParaRPr/>
          </a:p>
        </p:txBody>
      </p:sp>
      <p:pic>
        <p:nvPicPr>
          <p:cNvPr id="255" name="Google Shape;255;p31"/>
          <p:cNvPicPr preferRelativeResize="0"/>
          <p:nvPr/>
        </p:nvPicPr>
        <p:blipFill>
          <a:blip r:embed="rId3">
            <a:alphaModFix/>
          </a:blip>
          <a:stretch>
            <a:fillRect/>
          </a:stretch>
        </p:blipFill>
        <p:spPr>
          <a:xfrm>
            <a:off x="695999" y="0"/>
            <a:ext cx="7752013" cy="51435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Google Shape;260;p32"/>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iw">
                <a:solidFill>
                  <a:srgbClr val="000000"/>
                </a:solidFill>
              </a:rPr>
              <a:t>24</a:t>
            </a:fld>
            <a:endParaRPr>
              <a:solidFill>
                <a:srgbClr val="000000"/>
              </a:solidFill>
            </a:endParaRPr>
          </a:p>
        </p:txBody>
      </p:sp>
      <p:sp>
        <p:nvSpPr>
          <p:cNvPr id="261" name="Google Shape;261;p32"/>
          <p:cNvSpPr txBox="1">
            <a:spLocks noGrp="1"/>
          </p:cNvSpPr>
          <p:nvPr>
            <p:ph type="ctrTitle" idx="4294967295"/>
          </p:nvPr>
        </p:nvSpPr>
        <p:spPr>
          <a:xfrm>
            <a:off x="592600" y="0"/>
            <a:ext cx="3468000" cy="5143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iw" sz="4000" b="0">
                <a:latin typeface="Times New Roman"/>
                <a:ea typeface="Times New Roman"/>
                <a:cs typeface="Times New Roman"/>
                <a:sym typeface="Times New Roman"/>
              </a:rPr>
              <a:t>Demonstration</a:t>
            </a:r>
            <a:endParaRPr sz="4000" b="0">
              <a:latin typeface="Times New Roman"/>
              <a:ea typeface="Times New Roman"/>
              <a:cs typeface="Times New Roman"/>
              <a:sym typeface="Times New Roman"/>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sp>
        <p:nvSpPr>
          <p:cNvPr id="266" name="Google Shape;266;p3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iw">
                <a:solidFill>
                  <a:srgbClr val="FFFFFF"/>
                </a:solidFill>
              </a:rPr>
              <a:t>25</a:t>
            </a:fld>
            <a:endParaRPr>
              <a:solidFill>
                <a:srgbClr val="FFFFFF"/>
              </a:solidFill>
            </a:endParaRPr>
          </a:p>
        </p:txBody>
      </p:sp>
      <p:sp>
        <p:nvSpPr>
          <p:cNvPr id="267" name="Google Shape;267;p33"/>
          <p:cNvSpPr txBox="1"/>
          <p:nvPr/>
        </p:nvSpPr>
        <p:spPr>
          <a:xfrm>
            <a:off x="895550" y="191500"/>
            <a:ext cx="3000000" cy="695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iw" sz="3000" b="1">
                <a:solidFill>
                  <a:schemeClr val="dk1"/>
                </a:solidFill>
                <a:latin typeface="Times New Roman"/>
                <a:ea typeface="Times New Roman"/>
                <a:cs typeface="Times New Roman"/>
                <a:sym typeface="Times New Roman"/>
              </a:rPr>
              <a:t>Testing plan:</a:t>
            </a:r>
            <a:endParaRPr sz="3000" b="1">
              <a:solidFill>
                <a:schemeClr val="dk1"/>
              </a:solidFill>
              <a:latin typeface="Times New Roman"/>
              <a:ea typeface="Times New Roman"/>
              <a:cs typeface="Times New Roman"/>
              <a:sym typeface="Times New Roman"/>
            </a:endParaRPr>
          </a:p>
        </p:txBody>
      </p:sp>
      <p:graphicFrame>
        <p:nvGraphicFramePr>
          <p:cNvPr id="268" name="Google Shape;268;p33"/>
          <p:cNvGraphicFramePr/>
          <p:nvPr/>
        </p:nvGraphicFramePr>
        <p:xfrm>
          <a:off x="1022475" y="1011875"/>
          <a:ext cx="6851975" cy="3552505"/>
        </p:xfrm>
        <a:graphic>
          <a:graphicData uri="http://schemas.openxmlformats.org/drawingml/2006/table">
            <a:tbl>
              <a:tblPr>
                <a:noFill/>
                <a:tableStyleId>{AB051D76-FCE1-43EA-85DA-BF7342854788}</a:tableStyleId>
              </a:tblPr>
              <a:tblGrid>
                <a:gridCol w="2268900">
                  <a:extLst>
                    <a:ext uri="{9D8B030D-6E8A-4147-A177-3AD203B41FA5}">
                      <a16:colId xmlns:a16="http://schemas.microsoft.com/office/drawing/2014/main" val="20000"/>
                    </a:ext>
                  </a:extLst>
                </a:gridCol>
                <a:gridCol w="1909525">
                  <a:extLst>
                    <a:ext uri="{9D8B030D-6E8A-4147-A177-3AD203B41FA5}">
                      <a16:colId xmlns:a16="http://schemas.microsoft.com/office/drawing/2014/main" val="20001"/>
                    </a:ext>
                  </a:extLst>
                </a:gridCol>
                <a:gridCol w="1707375">
                  <a:extLst>
                    <a:ext uri="{9D8B030D-6E8A-4147-A177-3AD203B41FA5}">
                      <a16:colId xmlns:a16="http://schemas.microsoft.com/office/drawing/2014/main" val="20002"/>
                    </a:ext>
                  </a:extLst>
                </a:gridCol>
                <a:gridCol w="966175">
                  <a:extLst>
                    <a:ext uri="{9D8B030D-6E8A-4147-A177-3AD203B41FA5}">
                      <a16:colId xmlns:a16="http://schemas.microsoft.com/office/drawing/2014/main" val="20003"/>
                    </a:ext>
                  </a:extLst>
                </a:gridCol>
              </a:tblGrid>
              <a:tr h="523675">
                <a:tc>
                  <a:txBody>
                    <a:bodyPr/>
                    <a:lstStyle/>
                    <a:p>
                      <a:pPr marL="88900" marR="88900" lvl="0" indent="0" algn="l" rtl="0">
                        <a:lnSpc>
                          <a:spcPct val="115000"/>
                        </a:lnSpc>
                        <a:spcBef>
                          <a:spcPts val="0"/>
                        </a:spcBef>
                        <a:spcAft>
                          <a:spcPts val="0"/>
                        </a:spcAft>
                        <a:buNone/>
                      </a:pPr>
                      <a:r>
                        <a:rPr lang="iw" sz="1100" b="1"/>
                        <a:t>Test ID</a:t>
                      </a:r>
                      <a:endParaRPr sz="1100" b="1"/>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88900" marR="88900" lvl="0" indent="0" algn="l" rtl="0">
                        <a:lnSpc>
                          <a:spcPct val="115000"/>
                        </a:lnSpc>
                        <a:spcBef>
                          <a:spcPts val="0"/>
                        </a:spcBef>
                        <a:spcAft>
                          <a:spcPts val="0"/>
                        </a:spcAft>
                        <a:buNone/>
                      </a:pPr>
                      <a:r>
                        <a:rPr lang="iw" sz="1100" b="1"/>
                        <a:t>Description</a:t>
                      </a:r>
                      <a:endParaRPr sz="1100" b="1"/>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88900" marR="88900" lvl="0" indent="0" algn="l" rtl="0">
                        <a:lnSpc>
                          <a:spcPct val="115000"/>
                        </a:lnSpc>
                        <a:spcBef>
                          <a:spcPts val="0"/>
                        </a:spcBef>
                        <a:spcAft>
                          <a:spcPts val="0"/>
                        </a:spcAft>
                        <a:buNone/>
                      </a:pPr>
                      <a:r>
                        <a:rPr lang="iw" sz="1100" b="1"/>
                        <a:t>Expected result</a:t>
                      </a:r>
                      <a:endParaRPr sz="1100" b="1"/>
                    </a:p>
                  </a:txBody>
                  <a:tcPr marL="68575" marR="777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88900" marR="88900" lvl="0" indent="0" algn="l" rtl="0">
                        <a:lnSpc>
                          <a:spcPct val="115000"/>
                        </a:lnSpc>
                        <a:spcBef>
                          <a:spcPts val="0"/>
                        </a:spcBef>
                        <a:spcAft>
                          <a:spcPts val="0"/>
                        </a:spcAft>
                        <a:buNone/>
                      </a:pPr>
                      <a:r>
                        <a:rPr lang="iw" sz="1100" b="1"/>
                        <a:t>Actual result</a:t>
                      </a:r>
                      <a:endParaRPr sz="1100" b="1"/>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523675">
                <a:tc>
                  <a:txBody>
                    <a:bodyPr/>
                    <a:lstStyle/>
                    <a:p>
                      <a:pPr marL="0" lvl="0" indent="0" algn="l" rtl="0">
                        <a:spcBef>
                          <a:spcPts val="0"/>
                        </a:spcBef>
                        <a:spcAft>
                          <a:spcPts val="0"/>
                        </a:spcAft>
                        <a:buClr>
                          <a:schemeClr val="dk1"/>
                        </a:buClr>
                        <a:buSzPts val="1100"/>
                        <a:buFont typeface="Arial"/>
                        <a:buNone/>
                      </a:pPr>
                      <a:r>
                        <a:rPr lang="iw" sz="1100">
                          <a:solidFill>
                            <a:schemeClr val="dk1"/>
                          </a:solidFill>
                        </a:rPr>
                        <a:t>ScoringAnger </a:t>
                      </a:r>
                      <a:endParaRPr/>
                    </a:p>
                  </a:txBody>
                  <a:tcPr marL="91425" marR="91425" marT="91425" marB="91425">
                    <a:lnT w="12650" cap="flat" cmpd="sng">
                      <a:solidFill>
                        <a:srgbClr val="000000"/>
                      </a:solidFill>
                      <a:prstDash val="solid"/>
                      <a:round/>
                      <a:headEnd type="none" w="sm" len="sm"/>
                      <a:tailEnd type="none" w="sm" len="sm"/>
                    </a:lnT>
                  </a:tcPr>
                </a:tc>
                <a:tc>
                  <a:txBody>
                    <a:bodyPr/>
                    <a:lstStyle/>
                    <a:p>
                      <a:pPr marL="88900" marR="88900" lvl="0" indent="0" algn="l" rtl="0">
                        <a:lnSpc>
                          <a:spcPct val="115000"/>
                        </a:lnSpc>
                        <a:spcBef>
                          <a:spcPts val="0"/>
                        </a:spcBef>
                        <a:spcAft>
                          <a:spcPts val="0"/>
                        </a:spcAft>
                        <a:buClr>
                          <a:schemeClr val="dk1"/>
                        </a:buClr>
                        <a:buSzPts val="1100"/>
                        <a:buFont typeface="Arial"/>
                        <a:buNone/>
                      </a:pPr>
                      <a:r>
                        <a:rPr lang="iw" sz="1100">
                          <a:solidFill>
                            <a:schemeClr val="dk1"/>
                          </a:solidFill>
                        </a:rPr>
                        <a:t>Analysis of tweet that contains only one term, and it expresses anger only</a:t>
                      </a:r>
                      <a:endParaRPr/>
                    </a:p>
                  </a:txBody>
                  <a:tcPr marL="91425" marR="91425" marT="91425" marB="91425">
                    <a:lnT w="12650" cap="flat" cmpd="sng">
                      <a:solidFill>
                        <a:srgbClr val="000000"/>
                      </a:solidFill>
                      <a:prstDash val="solid"/>
                      <a:round/>
                      <a:headEnd type="none" w="sm" len="sm"/>
                      <a:tailEnd type="none" w="sm" len="sm"/>
                    </a:lnT>
                  </a:tcPr>
                </a:tc>
                <a:tc>
                  <a:txBody>
                    <a:bodyPr/>
                    <a:lstStyle/>
                    <a:p>
                      <a:pPr marL="88900" marR="88900" lvl="0" indent="0" algn="l" rtl="0">
                        <a:lnSpc>
                          <a:spcPct val="115000"/>
                        </a:lnSpc>
                        <a:spcBef>
                          <a:spcPts val="0"/>
                        </a:spcBef>
                        <a:spcAft>
                          <a:spcPts val="0"/>
                        </a:spcAft>
                        <a:buClr>
                          <a:schemeClr val="dk1"/>
                        </a:buClr>
                        <a:buSzPts val="1100"/>
                        <a:buFont typeface="Arial"/>
                        <a:buNone/>
                      </a:pPr>
                      <a:r>
                        <a:rPr lang="iw" sz="1100">
                          <a:solidFill>
                            <a:schemeClr val="dk1"/>
                          </a:solidFill>
                        </a:rPr>
                        <a:t>The tweet’s emotions scoring vector holds ‘1’ for anger, ‘0’ for other emotions</a:t>
                      </a:r>
                      <a:endParaRPr/>
                    </a:p>
                  </a:txBody>
                  <a:tcPr marL="91425" marR="91425" marT="91425" marB="91425">
                    <a:lnT w="12650" cap="flat" cmpd="sng">
                      <a:solidFill>
                        <a:srgbClr val="000000"/>
                      </a:solidFill>
                      <a:prstDash val="solid"/>
                      <a:round/>
                      <a:headEnd type="none" w="sm" len="sm"/>
                      <a:tailEnd type="none" w="sm" len="sm"/>
                    </a:lnT>
                  </a:tcPr>
                </a:tc>
                <a:tc>
                  <a:txBody>
                    <a:bodyPr/>
                    <a:lstStyle/>
                    <a:p>
                      <a:pPr marL="0" lvl="0" indent="0" algn="l" rtl="0">
                        <a:spcBef>
                          <a:spcPts val="0"/>
                        </a:spcBef>
                        <a:spcAft>
                          <a:spcPts val="0"/>
                        </a:spcAft>
                        <a:buClr>
                          <a:schemeClr val="dk1"/>
                        </a:buClr>
                        <a:buSzPts val="1100"/>
                        <a:buFont typeface="Arial"/>
                        <a:buNone/>
                      </a:pPr>
                      <a:r>
                        <a:rPr lang="iw" sz="1100">
                          <a:solidFill>
                            <a:schemeClr val="dk1"/>
                          </a:solidFill>
                        </a:rPr>
                        <a:t>Pass</a:t>
                      </a:r>
                      <a:endParaRPr/>
                    </a:p>
                  </a:txBody>
                  <a:tcPr marL="91425" marR="91425" marT="91425" marB="91425">
                    <a:lnT w="12650" cap="flat" cmpd="sng">
                      <a:solidFill>
                        <a:srgbClr val="000000"/>
                      </a:solidFill>
                      <a:prstDash val="solid"/>
                      <a:round/>
                      <a:headEnd type="none" w="sm" len="sm"/>
                      <a:tailEnd type="none" w="sm" len="sm"/>
                    </a:lnT>
                  </a:tcPr>
                </a:tc>
                <a:extLst>
                  <a:ext uri="{0D108BD9-81ED-4DB2-BD59-A6C34878D82A}">
                    <a16:rowId xmlns:a16="http://schemas.microsoft.com/office/drawing/2014/main" val="10001"/>
                  </a:ext>
                </a:extLst>
              </a:tr>
              <a:tr h="523675">
                <a:tc>
                  <a:txBody>
                    <a:bodyPr/>
                    <a:lstStyle/>
                    <a:p>
                      <a:pPr marL="0" lvl="0" indent="0" algn="l" rtl="0">
                        <a:spcBef>
                          <a:spcPts val="0"/>
                        </a:spcBef>
                        <a:spcAft>
                          <a:spcPts val="0"/>
                        </a:spcAft>
                        <a:buNone/>
                      </a:pPr>
                      <a:r>
                        <a:rPr lang="iw" sz="1100">
                          <a:solidFill>
                            <a:schemeClr val="dk1"/>
                          </a:solidFill>
                        </a:rPr>
                        <a:t>TweetsCleaningEmoji</a:t>
                      </a:r>
                      <a:endParaRPr/>
                    </a:p>
                  </a:txBody>
                  <a:tcPr marL="91425" marR="91425" marT="91425" marB="91425"/>
                </a:tc>
                <a:tc>
                  <a:txBody>
                    <a:bodyPr/>
                    <a:lstStyle/>
                    <a:p>
                      <a:pPr marL="0" lvl="0" indent="0" algn="l" rtl="0">
                        <a:spcBef>
                          <a:spcPts val="0"/>
                        </a:spcBef>
                        <a:spcAft>
                          <a:spcPts val="0"/>
                        </a:spcAft>
                        <a:buNone/>
                      </a:pPr>
                      <a:r>
                        <a:rPr lang="iw" sz="1100">
                          <a:solidFill>
                            <a:schemeClr val="dk1"/>
                          </a:solidFill>
                        </a:rPr>
                        <a:t>Cleaning of tweet that contains a Unicode of an emoji that appears in the database</a:t>
                      </a:r>
                      <a:endParaRPr/>
                    </a:p>
                  </a:txBody>
                  <a:tcPr marL="91425" marR="91425" marT="91425" marB="91425"/>
                </a:tc>
                <a:tc>
                  <a:txBody>
                    <a:bodyPr/>
                    <a:lstStyle/>
                    <a:p>
                      <a:pPr marL="0" lvl="0" indent="0" algn="l" rtl="0">
                        <a:spcBef>
                          <a:spcPts val="0"/>
                        </a:spcBef>
                        <a:spcAft>
                          <a:spcPts val="0"/>
                        </a:spcAft>
                        <a:buNone/>
                      </a:pPr>
                      <a:r>
                        <a:rPr lang="iw" sz="1100">
                          <a:solidFill>
                            <a:schemeClr val="dk1"/>
                          </a:solidFill>
                        </a:rPr>
                        <a:t>Clean form of the tweet contains the emoji’s representative word as appears in the database</a:t>
                      </a:r>
                      <a:endParaRPr/>
                    </a:p>
                  </a:txBody>
                  <a:tcPr marL="91425" marR="91425" marT="91425" marB="91425"/>
                </a:tc>
                <a:tc>
                  <a:txBody>
                    <a:bodyPr/>
                    <a:lstStyle/>
                    <a:p>
                      <a:pPr marL="0" lvl="0" indent="0" algn="l" rtl="0">
                        <a:spcBef>
                          <a:spcPts val="0"/>
                        </a:spcBef>
                        <a:spcAft>
                          <a:spcPts val="0"/>
                        </a:spcAft>
                        <a:buNone/>
                      </a:pPr>
                      <a:r>
                        <a:rPr lang="iw" sz="1100">
                          <a:solidFill>
                            <a:schemeClr val="dk1"/>
                          </a:solidFill>
                        </a:rPr>
                        <a:t>Pass</a:t>
                      </a:r>
                      <a:endParaRPr/>
                    </a:p>
                  </a:txBody>
                  <a:tcPr marL="91425" marR="91425" marT="91425" marB="91425"/>
                </a:tc>
                <a:extLst>
                  <a:ext uri="{0D108BD9-81ED-4DB2-BD59-A6C34878D82A}">
                    <a16:rowId xmlns:a16="http://schemas.microsoft.com/office/drawing/2014/main" val="10002"/>
                  </a:ext>
                </a:extLst>
              </a:tr>
              <a:tr h="523675">
                <a:tc>
                  <a:txBody>
                    <a:bodyPr/>
                    <a:lstStyle/>
                    <a:p>
                      <a:pPr marL="0" lvl="0" indent="0" algn="l" rtl="0">
                        <a:spcBef>
                          <a:spcPts val="0"/>
                        </a:spcBef>
                        <a:spcAft>
                          <a:spcPts val="0"/>
                        </a:spcAft>
                        <a:buNone/>
                      </a:pPr>
                      <a:r>
                        <a:rPr lang="iw" sz="1100">
                          <a:solidFill>
                            <a:schemeClr val="dk1"/>
                          </a:solidFill>
                        </a:rPr>
                        <a:t>ScriptLineCleaningLematization</a:t>
                      </a:r>
                      <a:endParaRPr/>
                    </a:p>
                  </a:txBody>
                  <a:tcPr marL="91425" marR="91425" marT="91425" marB="91425"/>
                </a:tc>
                <a:tc>
                  <a:txBody>
                    <a:bodyPr/>
                    <a:lstStyle/>
                    <a:p>
                      <a:pPr marL="0" lvl="0" indent="0" algn="l" rtl="0">
                        <a:spcBef>
                          <a:spcPts val="0"/>
                        </a:spcBef>
                        <a:spcAft>
                          <a:spcPts val="0"/>
                        </a:spcAft>
                        <a:buNone/>
                      </a:pPr>
                      <a:r>
                        <a:rPr lang="iw" sz="1100">
                          <a:solidFill>
                            <a:schemeClr val="dk1"/>
                          </a:solidFill>
                        </a:rPr>
                        <a:t>Cleaning of script line that contains a word in an inflectional form</a:t>
                      </a:r>
                      <a:endParaRPr/>
                    </a:p>
                  </a:txBody>
                  <a:tcPr marL="91425" marR="91425" marT="91425" marB="91425"/>
                </a:tc>
                <a:tc>
                  <a:txBody>
                    <a:bodyPr/>
                    <a:lstStyle/>
                    <a:p>
                      <a:pPr marL="0" lvl="0" indent="0" algn="l" rtl="0">
                        <a:spcBef>
                          <a:spcPts val="0"/>
                        </a:spcBef>
                        <a:spcAft>
                          <a:spcPts val="0"/>
                        </a:spcAft>
                        <a:buNone/>
                      </a:pPr>
                      <a:r>
                        <a:rPr lang="iw" sz="1100">
                          <a:solidFill>
                            <a:schemeClr val="dk1"/>
                          </a:solidFill>
                        </a:rPr>
                        <a:t>Clean form of the script line contains the word in its original lingual form</a:t>
                      </a:r>
                      <a:endParaRPr/>
                    </a:p>
                  </a:txBody>
                  <a:tcPr marL="91425" marR="91425" marT="91425" marB="91425"/>
                </a:tc>
                <a:tc>
                  <a:txBody>
                    <a:bodyPr/>
                    <a:lstStyle/>
                    <a:p>
                      <a:pPr marL="0" lvl="0" indent="0" algn="l" rtl="0">
                        <a:spcBef>
                          <a:spcPts val="0"/>
                        </a:spcBef>
                        <a:spcAft>
                          <a:spcPts val="0"/>
                        </a:spcAft>
                        <a:buNone/>
                      </a:pPr>
                      <a:r>
                        <a:rPr lang="iw" sz="1100">
                          <a:solidFill>
                            <a:schemeClr val="dk1"/>
                          </a:solidFill>
                        </a:rPr>
                        <a:t>Pass</a:t>
                      </a:r>
                      <a:endParaRPr/>
                    </a:p>
                  </a:txBody>
                  <a:tcPr marL="91425" marR="91425" marT="91425" marB="91425"/>
                </a:tc>
                <a:extLst>
                  <a:ext uri="{0D108BD9-81ED-4DB2-BD59-A6C34878D82A}">
                    <a16:rowId xmlns:a16="http://schemas.microsoft.com/office/drawing/2014/main" val="10003"/>
                  </a:ext>
                </a:extLst>
              </a:tr>
              <a:tr h="523675">
                <a:tc>
                  <a:txBody>
                    <a:bodyPr/>
                    <a:lstStyle/>
                    <a:p>
                      <a:pPr marL="0" lvl="0" indent="0" algn="l" rtl="0">
                        <a:spcBef>
                          <a:spcPts val="0"/>
                        </a:spcBef>
                        <a:spcAft>
                          <a:spcPts val="0"/>
                        </a:spcAft>
                        <a:buNone/>
                      </a:pPr>
                      <a:r>
                        <a:rPr lang="iw" sz="1100">
                          <a:solidFill>
                            <a:schemeClr val="dk1"/>
                          </a:solidFill>
                        </a:rPr>
                        <a:t>LoginNoInput</a:t>
                      </a:r>
                      <a:endParaRPr sz="1100">
                        <a:solidFill>
                          <a:schemeClr val="dk1"/>
                        </a:solidFill>
                      </a:endParaRPr>
                    </a:p>
                  </a:txBody>
                  <a:tcPr marL="91425" marR="91425" marT="91425" marB="91425"/>
                </a:tc>
                <a:tc>
                  <a:txBody>
                    <a:bodyPr/>
                    <a:lstStyle/>
                    <a:p>
                      <a:pPr marL="0" lvl="0" indent="0" algn="l" rtl="0">
                        <a:spcBef>
                          <a:spcPts val="0"/>
                        </a:spcBef>
                        <a:spcAft>
                          <a:spcPts val="0"/>
                        </a:spcAft>
                        <a:buNone/>
                      </a:pPr>
                      <a:r>
                        <a:rPr lang="iw" sz="1100">
                          <a:solidFill>
                            <a:schemeClr val="dk1"/>
                          </a:solidFill>
                        </a:rPr>
                        <a:t>User clicks on login without input</a:t>
                      </a:r>
                      <a:endParaRPr sz="1100">
                        <a:solidFill>
                          <a:schemeClr val="dk1"/>
                        </a:solidFill>
                      </a:endParaRPr>
                    </a:p>
                  </a:txBody>
                  <a:tcPr marL="91425" marR="91425" marT="91425" marB="91425"/>
                </a:tc>
                <a:tc>
                  <a:txBody>
                    <a:bodyPr/>
                    <a:lstStyle/>
                    <a:p>
                      <a:pPr marL="0" lvl="0" indent="0" algn="l" rtl="0">
                        <a:spcBef>
                          <a:spcPts val="0"/>
                        </a:spcBef>
                        <a:spcAft>
                          <a:spcPts val="0"/>
                        </a:spcAft>
                        <a:buNone/>
                      </a:pPr>
                      <a:r>
                        <a:rPr lang="iw" sz="1100">
                          <a:solidFill>
                            <a:schemeClr val="dk1"/>
                          </a:solidFill>
                        </a:rPr>
                        <a:t>Login denied</a:t>
                      </a:r>
                      <a:endParaRPr sz="1100">
                        <a:solidFill>
                          <a:schemeClr val="dk1"/>
                        </a:solidFill>
                      </a:endParaRPr>
                    </a:p>
                  </a:txBody>
                  <a:tcPr marL="91425" marR="91425" marT="91425" marB="91425"/>
                </a:tc>
                <a:tc>
                  <a:txBody>
                    <a:bodyPr/>
                    <a:lstStyle/>
                    <a:p>
                      <a:pPr marL="0" lvl="0" indent="0" algn="l" rtl="0">
                        <a:spcBef>
                          <a:spcPts val="0"/>
                        </a:spcBef>
                        <a:spcAft>
                          <a:spcPts val="0"/>
                        </a:spcAft>
                        <a:buNone/>
                      </a:pPr>
                      <a:r>
                        <a:rPr lang="iw" sz="1100">
                          <a:solidFill>
                            <a:schemeClr val="dk1"/>
                          </a:solidFill>
                        </a:rPr>
                        <a:t>Pass</a:t>
                      </a:r>
                      <a:endParaRPr sz="1100">
                        <a:solidFill>
                          <a:schemeClr val="dk1"/>
                        </a:solidFill>
                      </a:endParaRPr>
                    </a:p>
                  </a:txBody>
                  <a:tcPr marL="91425" marR="91425" marT="91425" marB="91425"/>
                </a:tc>
                <a:extLst>
                  <a:ext uri="{0D108BD9-81ED-4DB2-BD59-A6C34878D82A}">
                    <a16:rowId xmlns:a16="http://schemas.microsoft.com/office/drawing/2014/main" val="10004"/>
                  </a:ext>
                </a:extLst>
              </a:tr>
            </a:tbl>
          </a:graphicData>
        </a:graphic>
      </p:graphicFrame>
      <p:sp>
        <p:nvSpPr>
          <p:cNvPr id="269" name="Google Shape;269;p33"/>
          <p:cNvSpPr txBox="1">
            <a:spLocks noGrp="1"/>
          </p:cNvSpPr>
          <p:nvPr>
            <p:ph type="sldNum" idx="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iw"/>
              <a:t>25</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34"/>
          <p:cNvSpPr txBox="1">
            <a:spLocks noGrp="1"/>
          </p:cNvSpPr>
          <p:nvPr>
            <p:ph type="ctrTitle" idx="4294967295"/>
          </p:nvPr>
        </p:nvSpPr>
        <p:spPr>
          <a:xfrm>
            <a:off x="772825" y="0"/>
            <a:ext cx="3268500" cy="514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w" sz="4000" b="0">
                <a:solidFill>
                  <a:srgbClr val="222222"/>
                </a:solidFill>
                <a:highlight>
                  <a:srgbClr val="FFFFFF"/>
                </a:highlight>
                <a:latin typeface="Times New Roman"/>
                <a:ea typeface="Times New Roman"/>
                <a:cs typeface="Times New Roman"/>
                <a:sym typeface="Times New Roman"/>
              </a:rPr>
              <a:t>Software Engineering Documents</a:t>
            </a:r>
            <a:endParaRPr sz="4000" b="0">
              <a:latin typeface="Times New Roman"/>
              <a:ea typeface="Times New Roman"/>
              <a:cs typeface="Times New Roman"/>
              <a:sym typeface="Times New Roman"/>
            </a:endParaRPr>
          </a:p>
        </p:txBody>
      </p:sp>
      <p:sp>
        <p:nvSpPr>
          <p:cNvPr id="275" name="Google Shape;275;p34"/>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iw"/>
              <a:t>26</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p35"/>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iw">
                <a:solidFill>
                  <a:srgbClr val="000000"/>
                </a:solidFill>
              </a:rPr>
              <a:t>27</a:t>
            </a:fld>
            <a:endParaRPr>
              <a:solidFill>
                <a:srgbClr val="000000"/>
              </a:solidFill>
            </a:endParaRPr>
          </a:p>
        </p:txBody>
      </p:sp>
      <p:sp>
        <p:nvSpPr>
          <p:cNvPr id="281" name="Google Shape;281;p35"/>
          <p:cNvSpPr txBox="1">
            <a:spLocks noGrp="1"/>
          </p:cNvSpPr>
          <p:nvPr>
            <p:ph type="title" idx="4294967295"/>
          </p:nvPr>
        </p:nvSpPr>
        <p:spPr>
          <a:xfrm>
            <a:off x="1286900" y="131225"/>
            <a:ext cx="43371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iw" sz="3000">
                <a:solidFill>
                  <a:schemeClr val="dk1"/>
                </a:solidFill>
                <a:latin typeface="Times New Roman"/>
                <a:ea typeface="Times New Roman"/>
                <a:cs typeface="Times New Roman"/>
                <a:sym typeface="Times New Roman"/>
              </a:rPr>
              <a:t>Requirements (Use Case)</a:t>
            </a:r>
            <a:endParaRPr sz="3000">
              <a:latin typeface="Times New Roman"/>
              <a:ea typeface="Times New Roman"/>
              <a:cs typeface="Times New Roman"/>
              <a:sym typeface="Times New Roman"/>
            </a:endParaRPr>
          </a:p>
        </p:txBody>
      </p:sp>
      <p:pic>
        <p:nvPicPr>
          <p:cNvPr id="282" name="Google Shape;282;p35"/>
          <p:cNvPicPr preferRelativeResize="0"/>
          <p:nvPr/>
        </p:nvPicPr>
        <p:blipFill>
          <a:blip r:embed="rId3">
            <a:alphaModFix/>
          </a:blip>
          <a:stretch>
            <a:fillRect/>
          </a:stretch>
        </p:blipFill>
        <p:spPr>
          <a:xfrm>
            <a:off x="376250" y="703925"/>
            <a:ext cx="6457711" cy="43529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Google Shape;287;p36"/>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iw">
                <a:solidFill>
                  <a:srgbClr val="000000"/>
                </a:solidFill>
              </a:rPr>
              <a:t>28</a:t>
            </a:fld>
            <a:endParaRPr>
              <a:solidFill>
                <a:srgbClr val="000000"/>
              </a:solidFill>
            </a:endParaRPr>
          </a:p>
        </p:txBody>
      </p:sp>
      <p:sp>
        <p:nvSpPr>
          <p:cNvPr id="288" name="Google Shape;288;p36"/>
          <p:cNvSpPr txBox="1">
            <a:spLocks noGrp="1"/>
          </p:cNvSpPr>
          <p:nvPr>
            <p:ph type="title" idx="4294967295"/>
          </p:nvPr>
        </p:nvSpPr>
        <p:spPr>
          <a:xfrm>
            <a:off x="453375" y="467700"/>
            <a:ext cx="1725300" cy="1154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iw" sz="3000">
                <a:solidFill>
                  <a:schemeClr val="dk1"/>
                </a:solidFill>
                <a:latin typeface="Times New Roman"/>
                <a:ea typeface="Times New Roman"/>
                <a:cs typeface="Times New Roman"/>
                <a:sym typeface="Times New Roman"/>
              </a:rPr>
              <a:t>Class</a:t>
            </a:r>
            <a:endParaRPr sz="3000">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r>
              <a:rPr lang="iw" sz="2600">
                <a:solidFill>
                  <a:schemeClr val="dk1"/>
                </a:solidFill>
                <a:latin typeface="Times New Roman"/>
                <a:ea typeface="Times New Roman"/>
                <a:cs typeface="Times New Roman"/>
                <a:sym typeface="Times New Roman"/>
              </a:rPr>
              <a:t>(Entities)</a:t>
            </a:r>
            <a:endParaRPr sz="2600">
              <a:solidFill>
                <a:schemeClr val="dk1"/>
              </a:solidFill>
              <a:latin typeface="Times New Roman"/>
              <a:ea typeface="Times New Roman"/>
              <a:cs typeface="Times New Roman"/>
              <a:sym typeface="Times New Roman"/>
            </a:endParaRPr>
          </a:p>
        </p:txBody>
      </p:sp>
      <p:sp>
        <p:nvSpPr>
          <p:cNvPr id="289" name="Google Shape;289;p36"/>
          <p:cNvSpPr/>
          <p:nvPr/>
        </p:nvSpPr>
        <p:spPr>
          <a:xfrm>
            <a:off x="3763175" y="1827900"/>
            <a:ext cx="3082500" cy="212400"/>
          </a:xfrm>
          <a:prstGeom prst="rect">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6"/>
          <p:cNvSpPr/>
          <p:nvPr/>
        </p:nvSpPr>
        <p:spPr>
          <a:xfrm>
            <a:off x="2611300" y="1622025"/>
            <a:ext cx="1285200" cy="743700"/>
          </a:xfrm>
          <a:prstGeom prst="rect">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91" name="Google Shape;291;p36"/>
          <p:cNvPicPr preferRelativeResize="0"/>
          <p:nvPr/>
        </p:nvPicPr>
        <p:blipFill>
          <a:blip r:embed="rId3">
            <a:alphaModFix/>
          </a:blip>
          <a:stretch>
            <a:fillRect/>
          </a:stretch>
        </p:blipFill>
        <p:spPr>
          <a:xfrm rot="5400000">
            <a:off x="2522787" y="-235837"/>
            <a:ext cx="5151551" cy="561517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37"/>
          <p:cNvSpPr txBox="1">
            <a:spLocks noGrp="1"/>
          </p:cNvSpPr>
          <p:nvPr>
            <p:ph type="ctrTitle" idx="4294967295"/>
          </p:nvPr>
        </p:nvSpPr>
        <p:spPr>
          <a:xfrm>
            <a:off x="612425" y="0"/>
            <a:ext cx="2947500" cy="514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w" sz="4000" b="0">
                <a:latin typeface="Times New Roman"/>
                <a:ea typeface="Times New Roman"/>
                <a:cs typeface="Times New Roman"/>
                <a:sym typeface="Times New Roman"/>
              </a:rPr>
              <a:t>Thank you for listening!</a:t>
            </a:r>
            <a:endParaRPr sz="4000" b="0">
              <a:latin typeface="Times New Roman"/>
              <a:ea typeface="Times New Roman"/>
              <a:cs typeface="Times New Roman"/>
              <a:sym typeface="Times New Roman"/>
            </a:endParaRPr>
          </a:p>
        </p:txBody>
      </p:sp>
      <p:sp>
        <p:nvSpPr>
          <p:cNvPr id="297" name="Google Shape;297;p37"/>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iw"/>
              <a:t>29</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1"/>
          <p:cNvSpPr txBox="1">
            <a:spLocks noGrp="1"/>
          </p:cNvSpPr>
          <p:nvPr>
            <p:ph type="title"/>
          </p:nvPr>
        </p:nvSpPr>
        <p:spPr>
          <a:xfrm>
            <a:off x="486350" y="255000"/>
            <a:ext cx="1889100" cy="219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w" sz="3000">
                <a:solidFill>
                  <a:schemeClr val="dk1"/>
                </a:solidFill>
                <a:latin typeface="Times New Roman"/>
                <a:ea typeface="Times New Roman"/>
                <a:cs typeface="Times New Roman"/>
                <a:sym typeface="Times New Roman"/>
              </a:rPr>
              <a:t>Plutchik’s Theory of Emotions</a:t>
            </a:r>
            <a:endParaRPr sz="3000">
              <a:latin typeface="Times New Roman"/>
              <a:ea typeface="Times New Roman"/>
              <a:cs typeface="Times New Roman"/>
              <a:sym typeface="Times New Roman"/>
            </a:endParaRPr>
          </a:p>
        </p:txBody>
      </p:sp>
      <p:sp>
        <p:nvSpPr>
          <p:cNvPr id="66" name="Google Shape;66;p11"/>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iw" sz="1300" b="1">
                <a:latin typeface="Montserrat"/>
                <a:ea typeface="Montserrat"/>
                <a:cs typeface="Montserrat"/>
                <a:sym typeface="Montserrat"/>
              </a:rPr>
              <a:t>3</a:t>
            </a:fld>
            <a:endParaRPr sz="1300" b="1">
              <a:latin typeface="Montserrat"/>
              <a:ea typeface="Montserrat"/>
              <a:cs typeface="Montserrat"/>
              <a:sym typeface="Montserrat"/>
            </a:endParaRPr>
          </a:p>
        </p:txBody>
      </p:sp>
      <p:pic>
        <p:nvPicPr>
          <p:cNvPr id="67" name="Google Shape;67;p11"/>
          <p:cNvPicPr preferRelativeResize="0"/>
          <p:nvPr/>
        </p:nvPicPr>
        <p:blipFill>
          <a:blip r:embed="rId3">
            <a:alphaModFix/>
          </a:blip>
          <a:stretch>
            <a:fillRect/>
          </a:stretch>
        </p:blipFill>
        <p:spPr>
          <a:xfrm>
            <a:off x="2154538" y="-111350"/>
            <a:ext cx="5292125" cy="536620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Shape 301"/>
        <p:cNvGrpSpPr/>
        <p:nvPr/>
      </p:nvGrpSpPr>
      <p:grpSpPr>
        <a:xfrm>
          <a:off x="0" y="0"/>
          <a:ext cx="0" cy="0"/>
          <a:chOff x="0" y="0"/>
          <a:chExt cx="0" cy="0"/>
        </a:xfrm>
      </p:grpSpPr>
      <p:sp>
        <p:nvSpPr>
          <p:cNvPr id="302" name="Google Shape;302;p3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iw"/>
              <a:t>30</a:t>
            </a:fld>
            <a:endParaRPr/>
          </a:p>
        </p:txBody>
      </p:sp>
      <p:pic>
        <p:nvPicPr>
          <p:cNvPr id="303" name="Google Shape;303;p38"/>
          <p:cNvPicPr preferRelativeResize="0"/>
          <p:nvPr/>
        </p:nvPicPr>
        <p:blipFill rotWithShape="1">
          <a:blip r:embed="rId3">
            <a:alphaModFix/>
          </a:blip>
          <a:srcRect l="14783" t="22800" r="33488" b="14179"/>
          <a:stretch/>
        </p:blipFill>
        <p:spPr>
          <a:xfrm>
            <a:off x="1487175" y="812113"/>
            <a:ext cx="6169650" cy="4244724"/>
          </a:xfrm>
          <a:prstGeom prst="rect">
            <a:avLst/>
          </a:prstGeom>
          <a:noFill/>
          <a:ln>
            <a:noFill/>
          </a:ln>
        </p:spPr>
      </p:pic>
      <p:sp>
        <p:nvSpPr>
          <p:cNvPr id="304" name="Google Shape;304;p38"/>
          <p:cNvSpPr txBox="1">
            <a:spLocks noGrp="1"/>
          </p:cNvSpPr>
          <p:nvPr>
            <p:ph type="title" idx="4294967295"/>
          </p:nvPr>
        </p:nvSpPr>
        <p:spPr>
          <a:xfrm>
            <a:off x="147025" y="131225"/>
            <a:ext cx="85206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iw" sz="3000">
                <a:solidFill>
                  <a:schemeClr val="dk1"/>
                </a:solidFill>
                <a:latin typeface="Times New Roman"/>
                <a:ea typeface="Times New Roman"/>
                <a:cs typeface="Times New Roman"/>
                <a:sym typeface="Times New Roman"/>
              </a:rPr>
              <a:t>Manager Activity</a:t>
            </a:r>
            <a:endParaRPr sz="3000">
              <a:latin typeface="Times New Roman"/>
              <a:ea typeface="Times New Roman"/>
              <a:cs typeface="Times New Roman"/>
              <a:sym typeface="Times New Roman"/>
            </a:endParaRPr>
          </a:p>
        </p:txBody>
      </p:sp>
      <p:sp>
        <p:nvSpPr>
          <p:cNvPr id="305" name="Google Shape;305;p38"/>
          <p:cNvSpPr txBox="1">
            <a:spLocks noGrp="1"/>
          </p:cNvSpPr>
          <p:nvPr>
            <p:ph type="sldNum" idx="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iw"/>
              <a:t>30</a:t>
            </a:fld>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Shape 309"/>
        <p:cNvGrpSpPr/>
        <p:nvPr/>
      </p:nvGrpSpPr>
      <p:grpSpPr>
        <a:xfrm>
          <a:off x="0" y="0"/>
          <a:ext cx="0" cy="0"/>
          <a:chOff x="0" y="0"/>
          <a:chExt cx="0" cy="0"/>
        </a:xfrm>
      </p:grpSpPr>
      <p:sp>
        <p:nvSpPr>
          <p:cNvPr id="310" name="Google Shape;310;p3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iw"/>
              <a:t>31</a:t>
            </a:fld>
            <a:endParaRPr/>
          </a:p>
        </p:txBody>
      </p:sp>
      <p:sp>
        <p:nvSpPr>
          <p:cNvPr id="311" name="Google Shape;311;p39"/>
          <p:cNvSpPr txBox="1">
            <a:spLocks noGrp="1"/>
          </p:cNvSpPr>
          <p:nvPr>
            <p:ph type="title" idx="4294967295"/>
          </p:nvPr>
        </p:nvSpPr>
        <p:spPr>
          <a:xfrm>
            <a:off x="147025" y="131225"/>
            <a:ext cx="85206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iw" sz="3000">
                <a:solidFill>
                  <a:schemeClr val="dk1"/>
                </a:solidFill>
                <a:latin typeface="Times New Roman"/>
                <a:ea typeface="Times New Roman"/>
                <a:cs typeface="Times New Roman"/>
                <a:sym typeface="Times New Roman"/>
              </a:rPr>
              <a:t>User Activity</a:t>
            </a:r>
            <a:endParaRPr sz="3000">
              <a:latin typeface="Times New Roman"/>
              <a:ea typeface="Times New Roman"/>
              <a:cs typeface="Times New Roman"/>
              <a:sym typeface="Times New Roman"/>
            </a:endParaRPr>
          </a:p>
        </p:txBody>
      </p:sp>
      <p:pic>
        <p:nvPicPr>
          <p:cNvPr id="312" name="Google Shape;312;p39"/>
          <p:cNvPicPr preferRelativeResize="0"/>
          <p:nvPr/>
        </p:nvPicPr>
        <p:blipFill rotWithShape="1">
          <a:blip r:embed="rId3">
            <a:alphaModFix/>
          </a:blip>
          <a:srcRect l="11347" t="26179" r="22483" b="12726"/>
          <a:stretch/>
        </p:blipFill>
        <p:spPr>
          <a:xfrm>
            <a:off x="655875" y="703925"/>
            <a:ext cx="8170380" cy="4260225"/>
          </a:xfrm>
          <a:prstGeom prst="rect">
            <a:avLst/>
          </a:prstGeom>
          <a:noFill/>
          <a:ln>
            <a:noFill/>
          </a:ln>
        </p:spPr>
      </p:pic>
      <p:sp>
        <p:nvSpPr>
          <p:cNvPr id="313" name="Google Shape;313;p39"/>
          <p:cNvSpPr txBox="1">
            <a:spLocks noGrp="1"/>
          </p:cNvSpPr>
          <p:nvPr>
            <p:ph type="sldNum" idx="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iw"/>
              <a:t>31</a:t>
            </a:fld>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Shape 317"/>
        <p:cNvGrpSpPr/>
        <p:nvPr/>
      </p:nvGrpSpPr>
      <p:grpSpPr>
        <a:xfrm>
          <a:off x="0" y="0"/>
          <a:ext cx="0" cy="0"/>
          <a:chOff x="0" y="0"/>
          <a:chExt cx="0" cy="0"/>
        </a:xfrm>
      </p:grpSpPr>
      <p:sp>
        <p:nvSpPr>
          <p:cNvPr id="318" name="Google Shape;318;p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iw"/>
              <a:t>32</a:t>
            </a:fld>
            <a:endParaRPr/>
          </a:p>
        </p:txBody>
      </p:sp>
      <p:pic>
        <p:nvPicPr>
          <p:cNvPr id="319" name="Google Shape;319;p40"/>
          <p:cNvPicPr preferRelativeResize="0"/>
          <p:nvPr/>
        </p:nvPicPr>
        <p:blipFill>
          <a:blip r:embed="rId3">
            <a:alphaModFix/>
          </a:blip>
          <a:stretch>
            <a:fillRect/>
          </a:stretch>
        </p:blipFill>
        <p:spPr>
          <a:xfrm>
            <a:off x="558688" y="76200"/>
            <a:ext cx="7594312" cy="4991100"/>
          </a:xfrm>
          <a:prstGeom prst="rect">
            <a:avLst/>
          </a:prstGeom>
          <a:noFill/>
          <a:ln>
            <a:noFill/>
          </a:ln>
        </p:spPr>
      </p:pic>
      <p:sp>
        <p:nvSpPr>
          <p:cNvPr id="320" name="Google Shape;320;p40"/>
          <p:cNvSpPr txBox="1">
            <a:spLocks noGrp="1"/>
          </p:cNvSpPr>
          <p:nvPr>
            <p:ph type="sldNum" idx="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iw"/>
              <a:t>32</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pic>
        <p:nvPicPr>
          <p:cNvPr id="72" name="Google Shape;72;p12"/>
          <p:cNvPicPr preferRelativeResize="0"/>
          <p:nvPr/>
        </p:nvPicPr>
        <p:blipFill rotWithShape="1">
          <a:blip r:embed="rId3">
            <a:alphaModFix/>
          </a:blip>
          <a:srcRect t="616"/>
          <a:stretch/>
        </p:blipFill>
        <p:spPr>
          <a:xfrm>
            <a:off x="899100" y="1098175"/>
            <a:ext cx="7193400" cy="3727875"/>
          </a:xfrm>
          <a:prstGeom prst="rect">
            <a:avLst/>
          </a:prstGeom>
          <a:noFill/>
          <a:ln>
            <a:noFill/>
          </a:ln>
        </p:spPr>
      </p:pic>
      <p:sp>
        <p:nvSpPr>
          <p:cNvPr id="73" name="Google Shape;73;p12"/>
          <p:cNvSpPr txBox="1">
            <a:spLocks noGrp="1"/>
          </p:cNvSpPr>
          <p:nvPr>
            <p:ph type="title"/>
          </p:nvPr>
        </p:nvSpPr>
        <p:spPr>
          <a:xfrm>
            <a:off x="486350" y="255000"/>
            <a:ext cx="85206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iw" sz="3000">
                <a:solidFill>
                  <a:schemeClr val="dk1"/>
                </a:solidFill>
                <a:latin typeface="Times New Roman"/>
                <a:ea typeface="Times New Roman"/>
                <a:cs typeface="Times New Roman"/>
                <a:sym typeface="Times New Roman"/>
              </a:rPr>
              <a:t>Emotion Analysis</a:t>
            </a:r>
            <a:endParaRPr sz="3000">
              <a:latin typeface="Times New Roman"/>
              <a:ea typeface="Times New Roman"/>
              <a:cs typeface="Times New Roman"/>
              <a:sym typeface="Times New Roman"/>
            </a:endParaRPr>
          </a:p>
        </p:txBody>
      </p:sp>
      <p:sp>
        <p:nvSpPr>
          <p:cNvPr id="74" name="Google Shape;74;p12"/>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iw" sz="1300" b="1">
                <a:latin typeface="Montserrat"/>
                <a:ea typeface="Montserrat"/>
                <a:cs typeface="Montserrat"/>
                <a:sym typeface="Montserrat"/>
              </a:rPr>
              <a:t>4</a:t>
            </a:fld>
            <a:endParaRPr sz="1300" b="1">
              <a:latin typeface="Montserrat"/>
              <a:ea typeface="Montserrat"/>
              <a:cs typeface="Montserrat"/>
              <a:sym typeface="Montserrat"/>
            </a:endParaRPr>
          </a:p>
        </p:txBody>
      </p:sp>
      <p:pic>
        <p:nvPicPr>
          <p:cNvPr id="75" name="Google Shape;75;p12"/>
          <p:cNvPicPr preferRelativeResize="0"/>
          <p:nvPr/>
        </p:nvPicPr>
        <p:blipFill>
          <a:blip r:embed="rId4">
            <a:alphaModFix/>
          </a:blip>
          <a:stretch>
            <a:fillRect/>
          </a:stretch>
        </p:blipFill>
        <p:spPr>
          <a:xfrm>
            <a:off x="808925" y="1098175"/>
            <a:ext cx="7875453" cy="3727875"/>
          </a:xfrm>
          <a:prstGeom prst="rect">
            <a:avLst/>
          </a:prstGeom>
          <a:noFill/>
          <a:ln>
            <a:noFill/>
          </a:ln>
        </p:spPr>
      </p:pic>
      <p:sp>
        <p:nvSpPr>
          <p:cNvPr id="76" name="Google Shape;76;p12"/>
          <p:cNvSpPr/>
          <p:nvPr/>
        </p:nvSpPr>
        <p:spPr>
          <a:xfrm>
            <a:off x="842750" y="1098175"/>
            <a:ext cx="7841700" cy="206700"/>
          </a:xfrm>
          <a:prstGeom prst="rect">
            <a:avLst/>
          </a:prstGeom>
          <a:noFill/>
          <a:ln w="28575"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2"/>
          <p:cNvSpPr/>
          <p:nvPr/>
        </p:nvSpPr>
        <p:spPr>
          <a:xfrm>
            <a:off x="329450" y="1114375"/>
            <a:ext cx="437100" cy="148800"/>
          </a:xfrm>
          <a:prstGeom prst="rightArrow">
            <a:avLst>
              <a:gd name="adj1" fmla="val 50000"/>
              <a:gd name="adj2" fmla="val 50000"/>
            </a:avLst>
          </a:prstGeom>
          <a:solidFill>
            <a:srgbClr val="00FF00"/>
          </a:solidFill>
          <a:ln w="9525"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12"/>
          <p:cNvSpPr/>
          <p:nvPr/>
        </p:nvSpPr>
        <p:spPr>
          <a:xfrm>
            <a:off x="329450" y="2345825"/>
            <a:ext cx="437100" cy="148800"/>
          </a:xfrm>
          <a:prstGeom prst="rightArrow">
            <a:avLst>
              <a:gd name="adj1" fmla="val 50000"/>
              <a:gd name="adj2" fmla="val 50000"/>
            </a:avLst>
          </a:prstGeom>
          <a:solidFill>
            <a:srgbClr val="0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2"/>
          <p:cNvSpPr/>
          <p:nvPr/>
        </p:nvSpPr>
        <p:spPr>
          <a:xfrm>
            <a:off x="842750" y="2316875"/>
            <a:ext cx="7841700" cy="206700"/>
          </a:xfrm>
          <a:prstGeom prst="rect">
            <a:avLst/>
          </a:prstGeom>
          <a:noFill/>
          <a:ln w="2857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2"/>
          <p:cNvSpPr/>
          <p:nvPr/>
        </p:nvSpPr>
        <p:spPr>
          <a:xfrm>
            <a:off x="842750" y="4619350"/>
            <a:ext cx="7841700" cy="206700"/>
          </a:xfrm>
          <a:prstGeom prst="rect">
            <a:avLst/>
          </a:prstGeom>
          <a:noFill/>
          <a:ln w="2857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2"/>
          <p:cNvSpPr/>
          <p:nvPr/>
        </p:nvSpPr>
        <p:spPr>
          <a:xfrm>
            <a:off x="842750" y="3745175"/>
            <a:ext cx="7841700" cy="206700"/>
          </a:xfrm>
          <a:prstGeom prst="rect">
            <a:avLst/>
          </a:prstGeom>
          <a:noFill/>
          <a:ln w="2857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2"/>
          <p:cNvSpPr/>
          <p:nvPr/>
        </p:nvSpPr>
        <p:spPr>
          <a:xfrm>
            <a:off x="329450" y="3774125"/>
            <a:ext cx="437100" cy="148800"/>
          </a:xfrm>
          <a:prstGeom prst="rightArrow">
            <a:avLst>
              <a:gd name="adj1" fmla="val 50000"/>
              <a:gd name="adj2" fmla="val 50000"/>
            </a:avLst>
          </a:prstGeom>
          <a:solidFill>
            <a:srgbClr val="FF0000"/>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2"/>
          <p:cNvSpPr/>
          <p:nvPr/>
        </p:nvSpPr>
        <p:spPr>
          <a:xfrm>
            <a:off x="329450" y="4648300"/>
            <a:ext cx="437100" cy="148800"/>
          </a:xfrm>
          <a:prstGeom prst="rightArrow">
            <a:avLst>
              <a:gd name="adj1" fmla="val 50000"/>
              <a:gd name="adj2" fmla="val 50000"/>
            </a:avLst>
          </a:prstGeom>
          <a:solidFill>
            <a:srgbClr val="FFFF00"/>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3"/>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iw"/>
              <a:t>5</a:t>
            </a:fld>
            <a:endParaRPr/>
          </a:p>
        </p:txBody>
      </p:sp>
      <p:pic>
        <p:nvPicPr>
          <p:cNvPr id="89" name="Google Shape;89;p13"/>
          <p:cNvPicPr preferRelativeResize="0"/>
          <p:nvPr/>
        </p:nvPicPr>
        <p:blipFill rotWithShape="1">
          <a:blip r:embed="rId3">
            <a:alphaModFix/>
          </a:blip>
          <a:srcRect/>
          <a:stretch/>
        </p:blipFill>
        <p:spPr>
          <a:xfrm>
            <a:off x="1310400" y="661263"/>
            <a:ext cx="4499676" cy="38209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pic>
        <p:nvPicPr>
          <p:cNvPr id="94" name="Google Shape;94;p14" descr="תמונה קשורה"/>
          <p:cNvPicPr preferRelativeResize="0"/>
          <p:nvPr/>
        </p:nvPicPr>
        <p:blipFill rotWithShape="1">
          <a:blip r:embed="rId3">
            <a:alphaModFix/>
          </a:blip>
          <a:srcRect/>
          <a:stretch/>
        </p:blipFill>
        <p:spPr>
          <a:xfrm>
            <a:off x="0" y="0"/>
            <a:ext cx="9144000" cy="5143496"/>
          </a:xfrm>
          <a:prstGeom prst="rect">
            <a:avLst/>
          </a:prstGeom>
          <a:noFill/>
          <a:ln>
            <a:noFill/>
          </a:ln>
        </p:spPr>
      </p:pic>
      <p:sp>
        <p:nvSpPr>
          <p:cNvPr id="95" name="Google Shape;95;p14"/>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iw">
                <a:solidFill>
                  <a:srgbClr val="FFFFFF"/>
                </a:solidFill>
              </a:rPr>
              <a:t>6</a:t>
            </a:fld>
            <a:endParaRPr>
              <a:solidFill>
                <a:srgbClr val="FFFFFF"/>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5"/>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iw"/>
              <a:t>7</a:t>
            </a:fld>
            <a:endParaRPr/>
          </a:p>
        </p:txBody>
      </p:sp>
      <p:sp>
        <p:nvSpPr>
          <p:cNvPr id="101" name="Google Shape;101;p15"/>
          <p:cNvSpPr txBox="1">
            <a:spLocks noGrp="1"/>
          </p:cNvSpPr>
          <p:nvPr>
            <p:ph type="ctrTitle" idx="4294967295"/>
          </p:nvPr>
        </p:nvSpPr>
        <p:spPr>
          <a:xfrm>
            <a:off x="772825" y="0"/>
            <a:ext cx="2925000" cy="514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w" sz="4000" b="0">
                <a:solidFill>
                  <a:schemeClr val="dk1"/>
                </a:solidFill>
                <a:latin typeface="Times New Roman"/>
                <a:ea typeface="Times New Roman"/>
                <a:cs typeface="Times New Roman"/>
                <a:sym typeface="Times New Roman"/>
              </a:rPr>
              <a:t>Linear</a:t>
            </a:r>
            <a:endParaRPr sz="4000" b="0">
              <a:solidFill>
                <a:schemeClr val="dk1"/>
              </a:solidFill>
              <a:latin typeface="Times New Roman"/>
              <a:ea typeface="Times New Roman"/>
              <a:cs typeface="Times New Roman"/>
              <a:sym typeface="Times New Roman"/>
            </a:endParaRPr>
          </a:p>
          <a:p>
            <a:pPr marL="0" lvl="0" indent="0" algn="ctr" rtl="0">
              <a:spcBef>
                <a:spcPts val="0"/>
              </a:spcBef>
              <a:spcAft>
                <a:spcPts val="0"/>
              </a:spcAft>
              <a:buNone/>
            </a:pPr>
            <a:r>
              <a:rPr lang="iw" sz="4000" b="0">
                <a:solidFill>
                  <a:schemeClr val="dk1"/>
                </a:solidFill>
                <a:latin typeface="Times New Roman"/>
                <a:ea typeface="Times New Roman"/>
                <a:cs typeface="Times New Roman"/>
                <a:sym typeface="Times New Roman"/>
              </a:rPr>
              <a:t>Regression</a:t>
            </a:r>
            <a:endParaRPr sz="4000" b="0">
              <a:solidFill>
                <a:schemeClr val="dk1"/>
              </a:solidFill>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16"/>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iw"/>
              <a:t>8</a:t>
            </a:fld>
            <a:endParaRPr/>
          </a:p>
        </p:txBody>
      </p:sp>
      <p:sp>
        <p:nvSpPr>
          <p:cNvPr id="107" name="Google Shape;107;p16"/>
          <p:cNvSpPr txBox="1"/>
          <p:nvPr/>
        </p:nvSpPr>
        <p:spPr>
          <a:xfrm>
            <a:off x="398425" y="221900"/>
            <a:ext cx="3381000" cy="650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iw" sz="3000" b="1">
                <a:solidFill>
                  <a:schemeClr val="dk1"/>
                </a:solidFill>
                <a:latin typeface="Times New Roman"/>
                <a:ea typeface="Times New Roman"/>
                <a:cs typeface="Times New Roman"/>
                <a:sym typeface="Times New Roman"/>
              </a:rPr>
              <a:t>Linear Regression</a:t>
            </a:r>
            <a:endParaRPr sz="3000" b="1"/>
          </a:p>
        </p:txBody>
      </p:sp>
      <p:pic>
        <p:nvPicPr>
          <p:cNvPr id="108" name="Google Shape;108;p16"/>
          <p:cNvPicPr preferRelativeResize="0"/>
          <p:nvPr/>
        </p:nvPicPr>
        <p:blipFill>
          <a:blip r:embed="rId3">
            <a:alphaModFix/>
          </a:blip>
          <a:stretch>
            <a:fillRect/>
          </a:stretch>
        </p:blipFill>
        <p:spPr>
          <a:xfrm>
            <a:off x="3862975" y="2865800"/>
            <a:ext cx="3716375" cy="1884050"/>
          </a:xfrm>
          <a:prstGeom prst="rect">
            <a:avLst/>
          </a:prstGeom>
          <a:noFill/>
          <a:ln>
            <a:noFill/>
          </a:ln>
        </p:spPr>
      </p:pic>
      <p:pic>
        <p:nvPicPr>
          <p:cNvPr id="109" name="Google Shape;109;p16"/>
          <p:cNvPicPr preferRelativeResize="0"/>
          <p:nvPr/>
        </p:nvPicPr>
        <p:blipFill>
          <a:blip r:embed="rId4">
            <a:alphaModFix/>
          </a:blip>
          <a:stretch>
            <a:fillRect/>
          </a:stretch>
        </p:blipFill>
        <p:spPr>
          <a:xfrm>
            <a:off x="291250" y="1227046"/>
            <a:ext cx="3381000" cy="2235305"/>
          </a:xfrm>
          <a:prstGeom prst="rect">
            <a:avLst/>
          </a:prstGeom>
          <a:noFill/>
          <a:ln>
            <a:noFill/>
          </a:ln>
        </p:spPr>
      </p:pic>
      <p:sp>
        <p:nvSpPr>
          <p:cNvPr id="110" name="Google Shape;110;p16"/>
          <p:cNvSpPr txBox="1"/>
          <p:nvPr/>
        </p:nvSpPr>
        <p:spPr>
          <a:xfrm rot="-1595090">
            <a:off x="1354699" y="1606187"/>
            <a:ext cx="1165752" cy="393638"/>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iw" sz="1800" b="1">
                <a:latin typeface="Karla"/>
                <a:ea typeface="Karla"/>
                <a:cs typeface="Karla"/>
                <a:sym typeface="Karla"/>
              </a:rPr>
              <a:t>y=ax+b</a:t>
            </a:r>
            <a:endParaRPr sz="1800" b="1">
              <a:latin typeface="Karla"/>
              <a:ea typeface="Karla"/>
              <a:cs typeface="Karla"/>
              <a:sym typeface="Karla"/>
            </a:endParaRPr>
          </a:p>
        </p:txBody>
      </p:sp>
      <p:sp>
        <p:nvSpPr>
          <p:cNvPr id="111" name="Google Shape;111;p16"/>
          <p:cNvSpPr txBox="1"/>
          <p:nvPr/>
        </p:nvSpPr>
        <p:spPr>
          <a:xfrm rot="-1990321">
            <a:off x="4091610" y="2927141"/>
            <a:ext cx="2300630" cy="393324"/>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iw" sz="1800" b="1" dirty="0">
                <a:latin typeface="Karla"/>
                <a:ea typeface="Karla"/>
                <a:cs typeface="Karla"/>
                <a:sym typeface="Karla"/>
              </a:rPr>
              <a:t>y=a</a:t>
            </a:r>
            <a:r>
              <a:rPr lang="iw" sz="1200" b="1" dirty="0">
                <a:latin typeface="Karla"/>
                <a:ea typeface="Karla"/>
                <a:cs typeface="Karla"/>
                <a:sym typeface="Karla"/>
              </a:rPr>
              <a:t>1</a:t>
            </a:r>
            <a:r>
              <a:rPr lang="iw" sz="1800" b="1" dirty="0">
                <a:latin typeface="Karla"/>
                <a:ea typeface="Karla"/>
                <a:cs typeface="Karla"/>
                <a:sym typeface="Karla"/>
              </a:rPr>
              <a:t>x</a:t>
            </a:r>
            <a:r>
              <a:rPr lang="en-US" sz="1200" b="1" dirty="0">
                <a:latin typeface="Karla"/>
                <a:ea typeface="Karla"/>
                <a:cs typeface="Karla"/>
                <a:sym typeface="Karla"/>
              </a:rPr>
              <a:t>1</a:t>
            </a:r>
            <a:r>
              <a:rPr lang="iw" sz="1800" b="1" dirty="0">
                <a:latin typeface="Karla"/>
                <a:ea typeface="Karla"/>
                <a:cs typeface="Karla"/>
                <a:sym typeface="Karla"/>
              </a:rPr>
              <a:t>+...+a</a:t>
            </a:r>
            <a:r>
              <a:rPr lang="iw" sz="1200" b="1" dirty="0">
                <a:latin typeface="Karla"/>
                <a:ea typeface="Karla"/>
                <a:cs typeface="Karla"/>
                <a:sym typeface="Karla"/>
              </a:rPr>
              <a:t>n</a:t>
            </a:r>
            <a:r>
              <a:rPr lang="iw" sz="1800" b="1" dirty="0">
                <a:latin typeface="Karla"/>
                <a:ea typeface="Karla"/>
                <a:cs typeface="Karla"/>
                <a:sym typeface="Karla"/>
              </a:rPr>
              <a:t>x</a:t>
            </a:r>
            <a:r>
              <a:rPr lang="iw" sz="1200" b="1" dirty="0">
                <a:latin typeface="Karla"/>
                <a:ea typeface="Karla"/>
                <a:cs typeface="Karla"/>
                <a:sym typeface="Karla"/>
              </a:rPr>
              <a:t>n</a:t>
            </a:r>
            <a:r>
              <a:rPr lang="iw" sz="1800" b="1" dirty="0">
                <a:latin typeface="Karla"/>
                <a:ea typeface="Karla"/>
                <a:cs typeface="Karla"/>
                <a:sym typeface="Karla"/>
              </a:rPr>
              <a:t>+b</a:t>
            </a:r>
            <a:endParaRPr sz="1800" b="1" dirty="0">
              <a:latin typeface="Karla"/>
              <a:ea typeface="Karla"/>
              <a:cs typeface="Karla"/>
              <a:sym typeface="Karla"/>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7"/>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iw"/>
              <a:t>9</a:t>
            </a:fld>
            <a:endParaRPr/>
          </a:p>
        </p:txBody>
      </p:sp>
      <p:sp>
        <p:nvSpPr>
          <p:cNvPr id="117" name="Google Shape;117;p17"/>
          <p:cNvSpPr txBox="1"/>
          <p:nvPr/>
        </p:nvSpPr>
        <p:spPr>
          <a:xfrm>
            <a:off x="851250" y="1526550"/>
            <a:ext cx="5384100" cy="2090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iw" sz="4800" b="1">
                <a:latin typeface="Times New Roman"/>
                <a:ea typeface="Times New Roman"/>
                <a:cs typeface="Times New Roman"/>
                <a:sym typeface="Times New Roman"/>
              </a:rPr>
              <a:t>The Goal</a:t>
            </a:r>
            <a:endParaRPr sz="4800" b="1">
              <a:latin typeface="Times New Roman"/>
              <a:ea typeface="Times New Roman"/>
              <a:cs typeface="Times New Roman"/>
              <a:sym typeface="Times New Roman"/>
            </a:endParaRPr>
          </a:p>
          <a:p>
            <a:pPr marL="0" lvl="0" indent="0" algn="l" rtl="0">
              <a:spcBef>
                <a:spcPts val="0"/>
              </a:spcBef>
              <a:spcAft>
                <a:spcPts val="0"/>
              </a:spcAft>
              <a:buNone/>
            </a:pPr>
            <a:endParaRPr/>
          </a:p>
        </p:txBody>
      </p:sp>
    </p:spTree>
  </p:cSld>
  <p:clrMapOvr>
    <a:masterClrMapping/>
  </p:clrMapOvr>
</p:sld>
</file>

<file path=ppt/theme/theme1.xml><?xml version="1.0" encoding="utf-8"?>
<a:theme xmlns:a="http://schemas.openxmlformats.org/drawingml/2006/main" name="Arviragus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1853</Words>
  <Application>Microsoft Office PowerPoint</Application>
  <PresentationFormat>‫הצגה על המסך (16:9)</PresentationFormat>
  <Paragraphs>357</Paragraphs>
  <Slides>32</Slides>
  <Notes>32</Notes>
  <HiddenSlides>7</HiddenSlides>
  <MMClips>0</MMClips>
  <ScaleCrop>false</ScaleCrop>
  <HeadingPairs>
    <vt:vector size="6" baseType="variant">
      <vt:variant>
        <vt:lpstr>גופנים בשימוש</vt:lpstr>
      </vt:variant>
      <vt:variant>
        <vt:i4>4</vt:i4>
      </vt:variant>
      <vt:variant>
        <vt:lpstr>ערכת נושא</vt:lpstr>
      </vt:variant>
      <vt:variant>
        <vt:i4>1</vt:i4>
      </vt:variant>
      <vt:variant>
        <vt:lpstr>כותרות שקופיות</vt:lpstr>
      </vt:variant>
      <vt:variant>
        <vt:i4>32</vt:i4>
      </vt:variant>
    </vt:vector>
  </HeadingPairs>
  <TitlesOfParts>
    <vt:vector size="37" baseType="lpstr">
      <vt:lpstr>Karla</vt:lpstr>
      <vt:lpstr>Times New Roman</vt:lpstr>
      <vt:lpstr>Arial</vt:lpstr>
      <vt:lpstr>Montserrat</vt:lpstr>
      <vt:lpstr>Arviragus template</vt:lpstr>
      <vt:lpstr>מצגת של PowerPoint‏</vt:lpstr>
      <vt:lpstr>Emotions</vt:lpstr>
      <vt:lpstr>Plutchik’s Theory of Emotions</vt:lpstr>
      <vt:lpstr>Emotion Analysis</vt:lpstr>
      <vt:lpstr>מצגת של PowerPoint‏</vt:lpstr>
      <vt:lpstr>מצגת של PowerPoint‏</vt:lpstr>
      <vt:lpstr>Linear Regression</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Demonstration</vt:lpstr>
      <vt:lpstr>מצגת של PowerPoint‏</vt:lpstr>
      <vt:lpstr>Software Engineering Documents</vt:lpstr>
      <vt:lpstr>Requirements (Use Case)</vt:lpstr>
      <vt:lpstr>Class (Entities)</vt:lpstr>
      <vt:lpstr>Thank you for listening!</vt:lpstr>
      <vt:lpstr>Manager Activity</vt:lpstr>
      <vt:lpstr>User Activity</vt:lpstr>
      <vt:lpstr>מצגת של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מצגת של PowerPoint‏</dc:title>
  <cp:lastModifiedBy>Rotem Shitrit</cp:lastModifiedBy>
  <cp:revision>1</cp:revision>
  <dcterms:modified xsi:type="dcterms:W3CDTF">2019-03-28T20:23:28Z</dcterms:modified>
</cp:coreProperties>
</file>